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82" r:id="rId1"/>
  </p:sldMasterIdLst>
  <p:notesMasterIdLst>
    <p:notesMasterId r:id="rId24"/>
  </p:notesMasterIdLst>
  <p:handoutMasterIdLst>
    <p:handoutMasterId r:id="rId25"/>
  </p:handoutMasterIdLst>
  <p:sldIdLst>
    <p:sldId id="304" r:id="rId2"/>
    <p:sldId id="293" r:id="rId3"/>
    <p:sldId id="317" r:id="rId4"/>
    <p:sldId id="308" r:id="rId5"/>
    <p:sldId id="326" r:id="rId6"/>
    <p:sldId id="321" r:id="rId7"/>
    <p:sldId id="322" r:id="rId8"/>
    <p:sldId id="306" r:id="rId9"/>
    <p:sldId id="331" r:id="rId10"/>
    <p:sldId id="323" r:id="rId11"/>
    <p:sldId id="334" r:id="rId12"/>
    <p:sldId id="320" r:id="rId13"/>
    <p:sldId id="332" r:id="rId14"/>
    <p:sldId id="336" r:id="rId15"/>
    <p:sldId id="335" r:id="rId16"/>
    <p:sldId id="333" r:id="rId17"/>
    <p:sldId id="310" r:id="rId18"/>
    <p:sldId id="309" r:id="rId19"/>
    <p:sldId id="327" r:id="rId20"/>
    <p:sldId id="328" r:id="rId21"/>
    <p:sldId id="316" r:id="rId22"/>
    <p:sldId id="277" r:id="rId2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parkasse Head" panose="020B0604020202020204" charset="0"/>
      <p:bold r:id="rId30"/>
    </p:embeddedFont>
    <p:embeddedFont>
      <p:font typeface="Sparkasse Rg" panose="020B0604020202020204" charset="0"/>
      <p:regular r:id="rId31"/>
      <p:bold r:id="rId32"/>
      <p:italic r:id="rId33"/>
      <p:boldItalic r:id="rId34"/>
    </p:embeddedFont>
  </p:embeddedFontLst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parkasse Rg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ück, Anke" initials="BA" lastIdx="2" clrIdx="0">
    <p:extLst>
      <p:ext uri="{19B8F6BF-5375-455C-9EA6-DF929625EA0E}">
        <p15:presenceInfo xmlns:p15="http://schemas.microsoft.com/office/powerpoint/2012/main" userId="Brück, An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FEFE"/>
    <a:srgbClr val="FEFEFE"/>
    <a:srgbClr val="FFFFFD"/>
    <a:srgbClr val="FFFDFF"/>
    <a:srgbClr val="FDFFFF"/>
    <a:srgbClr val="FFFEFE"/>
    <a:srgbClr val="FFFFFE"/>
    <a:srgbClr val="FF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25532" autoAdjust="0"/>
  </p:normalViewPr>
  <p:slideViewPr>
    <p:cSldViewPr snapToGrid="0" snapToObjects="1" showGuides="1">
      <p:cViewPr varScale="1">
        <p:scale>
          <a:sx n="21" d="100"/>
          <a:sy n="21" d="100"/>
        </p:scale>
        <p:origin x="288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3CB89-13E2-4D08-AF51-7DE1D9F0C86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ECE89FB-C5A1-4AD3-ACAE-95E1A6D503A0}">
      <dgm:prSet phldrT="[Text]"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Grundschulvormittag/      Schulpausenwerbeaktion </a:t>
          </a:r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+Trainingsgutscheinen</a:t>
          </a:r>
        </a:p>
      </dgm:t>
    </dgm:pt>
    <dgm:pt modelId="{FED71616-707E-4CF2-9524-AB64CFE36B8A}" type="parTrans" cxnId="{846C7EC5-54AA-499A-A318-26C5DA9B6B3F}">
      <dgm:prSet/>
      <dgm:spPr/>
      <dgm:t>
        <a:bodyPr/>
        <a:lstStyle/>
        <a:p>
          <a:endParaRPr lang="de-DE"/>
        </a:p>
      </dgm:t>
    </dgm:pt>
    <dgm:pt modelId="{06C63F41-D57B-4857-96B9-D647FD350FAD}" type="sibTrans" cxnId="{846C7EC5-54AA-499A-A318-26C5DA9B6B3F}">
      <dgm:prSet/>
      <dgm:spPr/>
      <dgm:t>
        <a:bodyPr/>
        <a:lstStyle/>
        <a:p>
          <a:endParaRPr lang="de-DE"/>
        </a:p>
      </dgm:t>
    </dgm:pt>
    <dgm:pt modelId="{7C146C42-88AB-4ACB-B6E5-5B66889B06D5}">
      <dgm:prSet phldrT="[Text]"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Mini-Meisterschaften</a:t>
          </a:r>
        </a:p>
      </dgm:t>
    </dgm:pt>
    <dgm:pt modelId="{943FF9A5-712F-42AB-8629-8B3D8E102E5E}" type="parTrans" cxnId="{63B55875-9745-4501-9B8B-81266BC5A6B2}">
      <dgm:prSet/>
      <dgm:spPr/>
      <dgm:t>
        <a:bodyPr/>
        <a:lstStyle/>
        <a:p>
          <a:endParaRPr lang="de-DE"/>
        </a:p>
      </dgm:t>
    </dgm:pt>
    <dgm:pt modelId="{873EB066-7C95-4921-861D-EFB3364B1C59}" type="sibTrans" cxnId="{63B55875-9745-4501-9B8B-81266BC5A6B2}">
      <dgm:prSet/>
      <dgm:spPr/>
      <dgm:t>
        <a:bodyPr/>
        <a:lstStyle/>
        <a:p>
          <a:endParaRPr lang="de-DE"/>
        </a:p>
      </dgm:t>
    </dgm:pt>
    <dgm:pt modelId="{A09B82E4-A6C6-4B4C-9D49-B8FDD960CA1B}">
      <dgm:prSet phldrT="[Text]"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Schnupper-Nachwuchscup</a:t>
          </a:r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Schnupper-Mädchencup</a:t>
          </a:r>
        </a:p>
      </dgm:t>
    </dgm:pt>
    <dgm:pt modelId="{90D9FA33-8657-402F-B690-90E0BD8D3AB3}" type="parTrans" cxnId="{C458C585-0677-435A-BD30-0234448A708F}">
      <dgm:prSet/>
      <dgm:spPr/>
      <dgm:t>
        <a:bodyPr/>
        <a:lstStyle/>
        <a:p>
          <a:endParaRPr lang="de-DE"/>
        </a:p>
      </dgm:t>
    </dgm:pt>
    <dgm:pt modelId="{DF93A990-85D7-4EC2-ACB8-4232CA551CFF}" type="sibTrans" cxnId="{C458C585-0677-435A-BD30-0234448A708F}">
      <dgm:prSet/>
      <dgm:spPr/>
      <dgm:t>
        <a:bodyPr/>
        <a:lstStyle/>
        <a:p>
          <a:endParaRPr lang="de-DE"/>
        </a:p>
      </dgm:t>
    </dgm:pt>
    <dgm:pt modelId="{189AF615-A0EF-4FA1-80D5-BC9E2182CBF4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RTTVR-Geschäftsstelle                      (Verband fördert ggf. finanziell Aktionen)</a:t>
          </a:r>
        </a:p>
      </dgm:t>
    </dgm:pt>
    <dgm:pt modelId="{8E112548-3BBB-4BFB-9534-D1147079AD81}" type="parTrans" cxnId="{3A23B221-1535-4A03-901B-455CA70C6938}">
      <dgm:prSet/>
      <dgm:spPr/>
      <dgm:t>
        <a:bodyPr/>
        <a:lstStyle/>
        <a:p>
          <a:endParaRPr lang="de-DE"/>
        </a:p>
      </dgm:t>
    </dgm:pt>
    <dgm:pt modelId="{FD4C072C-DBA2-45B3-B33C-C6DB7EAFB808}" type="sibTrans" cxnId="{3A23B221-1535-4A03-901B-455CA70C6938}">
      <dgm:prSet/>
      <dgm:spPr/>
      <dgm:t>
        <a:bodyPr/>
        <a:lstStyle/>
        <a:p>
          <a:endParaRPr lang="de-DE"/>
        </a:p>
      </dgm:t>
    </dgm:pt>
    <dgm:pt modelId="{A717ADE4-EF36-40EB-8EBE-627BC3390015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RTTVR-Geschäftsstelle</a:t>
          </a:r>
        </a:p>
      </dgm:t>
    </dgm:pt>
    <dgm:pt modelId="{238F4F44-52A9-44B2-B2B2-6FD9C5896687}" type="parTrans" cxnId="{1CD22320-ADB0-42F7-895F-554BE7337690}">
      <dgm:prSet/>
      <dgm:spPr/>
      <dgm:t>
        <a:bodyPr/>
        <a:lstStyle/>
        <a:p>
          <a:endParaRPr lang="de-DE"/>
        </a:p>
      </dgm:t>
    </dgm:pt>
    <dgm:pt modelId="{81586A1D-51CE-445F-8653-947F674F92E4}" type="sibTrans" cxnId="{1CD22320-ADB0-42F7-895F-554BE7337690}">
      <dgm:prSet/>
      <dgm:spPr/>
      <dgm:t>
        <a:bodyPr/>
        <a:lstStyle/>
        <a:p>
          <a:endParaRPr lang="de-DE"/>
        </a:p>
      </dgm:t>
    </dgm:pt>
    <dgm:pt modelId="{34F59BD1-3386-496C-BA5E-17D075E3AEE7}">
      <dgm:prSet/>
      <dgm:spPr/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  Alexandra Bierbrauer /                                    Anke Brück</a:t>
          </a:r>
        </a:p>
      </dgm:t>
    </dgm:pt>
    <dgm:pt modelId="{26A09D3D-23EC-49CD-BDFD-4A63F153E4AF}" type="parTrans" cxnId="{A8B4352C-981D-4640-A9A8-8D75AA9E473D}">
      <dgm:prSet/>
      <dgm:spPr/>
      <dgm:t>
        <a:bodyPr/>
        <a:lstStyle/>
        <a:p>
          <a:endParaRPr lang="de-DE"/>
        </a:p>
      </dgm:t>
    </dgm:pt>
    <dgm:pt modelId="{192F3E71-489D-4DDD-97CB-06CEF988E443}" type="sibTrans" cxnId="{A8B4352C-981D-4640-A9A8-8D75AA9E473D}">
      <dgm:prSet/>
      <dgm:spPr/>
      <dgm:t>
        <a:bodyPr/>
        <a:lstStyle/>
        <a:p>
          <a:endParaRPr lang="de-DE"/>
        </a:p>
      </dgm:t>
    </dgm:pt>
    <dgm:pt modelId="{33C8E208-E7F6-4397-A7FC-A1907BDC3541}">
      <dgm:prSet/>
      <dgm:spPr/>
      <dgm:t>
        <a:bodyPr/>
        <a:lstStyle/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J 13 Kreisliga und Kreisklasse</a:t>
          </a:r>
        </a:p>
        <a:p>
          <a:r>
            <a:rPr lang="de-DE" b="1" dirty="0">
              <a:latin typeface="Calibri" panose="020F0502020204030204" pitchFamily="34" charset="0"/>
              <a:cs typeface="Calibri" panose="020F0502020204030204" pitchFamily="34" charset="0"/>
            </a:rPr>
            <a:t>Mädchencup</a:t>
          </a:r>
        </a:p>
      </dgm:t>
    </dgm:pt>
    <dgm:pt modelId="{AF9BE803-DC5A-448F-9CC1-B91F0A5DBDAF}" type="parTrans" cxnId="{423567FD-5BCB-4FC6-8732-6F825801D74E}">
      <dgm:prSet/>
      <dgm:spPr/>
      <dgm:t>
        <a:bodyPr/>
        <a:lstStyle/>
        <a:p>
          <a:endParaRPr lang="de-DE"/>
        </a:p>
      </dgm:t>
    </dgm:pt>
    <dgm:pt modelId="{6B130FA9-D7D6-466A-B893-F74AD4303DE8}" type="sibTrans" cxnId="{423567FD-5BCB-4FC6-8732-6F825801D74E}">
      <dgm:prSet/>
      <dgm:spPr/>
      <dgm:t>
        <a:bodyPr/>
        <a:lstStyle/>
        <a:p>
          <a:endParaRPr lang="de-DE"/>
        </a:p>
      </dgm:t>
    </dgm:pt>
    <dgm:pt modelId="{07E91CD3-E812-4192-ABCD-F05F9CEC16DD}">
      <dgm:prSet custT="1"/>
      <dgm:spPr/>
      <dgm:t>
        <a:bodyPr/>
        <a:lstStyle/>
        <a:p>
          <a:r>
            <a:rPr lang="de-DE" sz="10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</a:t>
          </a:r>
          <a:r>
            <a:rPr lang="de-DE" sz="1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Linus George /                    </a:t>
          </a:r>
          <a:r>
            <a:rPr lang="de-DE" sz="1000" dirty="0">
              <a:latin typeface="Calibri" panose="020F0502020204030204" pitchFamily="34" charset="0"/>
              <a:cs typeface="Calibri" panose="020F0502020204030204" pitchFamily="34" charset="0"/>
            </a:rPr>
            <a:t>Alexandra Bierbrauer /     Anke Brück</a:t>
          </a:r>
        </a:p>
      </dgm:t>
    </dgm:pt>
    <dgm:pt modelId="{9BA519BF-23D5-4FFA-AD75-6F405C5896B2}" type="parTrans" cxnId="{C74A86F3-90B1-4B5D-AC53-A28B4683659C}">
      <dgm:prSet/>
      <dgm:spPr/>
      <dgm:t>
        <a:bodyPr/>
        <a:lstStyle/>
        <a:p>
          <a:endParaRPr lang="de-DE"/>
        </a:p>
      </dgm:t>
    </dgm:pt>
    <dgm:pt modelId="{FA48AC09-6898-40CD-B650-777FC90760F5}" type="sibTrans" cxnId="{C74A86F3-90B1-4B5D-AC53-A28B4683659C}">
      <dgm:prSet/>
      <dgm:spPr/>
      <dgm:t>
        <a:bodyPr/>
        <a:lstStyle/>
        <a:p>
          <a:endParaRPr lang="de-DE"/>
        </a:p>
      </dgm:t>
    </dgm:pt>
    <dgm:pt modelId="{680A5C06-5383-435F-9FD2-DC0B776EA6A0}" type="pres">
      <dgm:prSet presAssocID="{CA63CB89-13E2-4D08-AF51-7DE1D9F0C863}" presName="linearFlow" presStyleCnt="0">
        <dgm:presLayoutVars>
          <dgm:dir/>
          <dgm:animLvl val="lvl"/>
          <dgm:resizeHandles val="exact"/>
        </dgm:presLayoutVars>
      </dgm:prSet>
      <dgm:spPr/>
    </dgm:pt>
    <dgm:pt modelId="{C3EE1252-248C-49C7-8394-2EE99A2A615E}" type="pres">
      <dgm:prSet presAssocID="{9ECE89FB-C5A1-4AD3-ACAE-95E1A6D503A0}" presName="composite" presStyleCnt="0"/>
      <dgm:spPr/>
    </dgm:pt>
    <dgm:pt modelId="{8A09D8C8-73DE-4B2C-9D72-73EA5E1A0CD3}" type="pres">
      <dgm:prSet presAssocID="{9ECE89FB-C5A1-4AD3-ACAE-95E1A6D503A0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E72DD3C-F012-47F9-B042-2C388B0FB895}" type="pres">
      <dgm:prSet presAssocID="{9ECE89FB-C5A1-4AD3-ACAE-95E1A6D503A0}" presName="parSh" presStyleLbl="node1" presStyleIdx="0" presStyleCnt="4" custLinFactNeighborX="-220" custLinFactNeighborY="1450"/>
      <dgm:spPr/>
    </dgm:pt>
    <dgm:pt modelId="{DAF62CAC-A0D8-4621-8E99-96AB52DB5759}" type="pres">
      <dgm:prSet presAssocID="{9ECE89FB-C5A1-4AD3-ACAE-95E1A6D503A0}" presName="desTx" presStyleLbl="fgAcc1" presStyleIdx="0" presStyleCnt="4" custLinFactNeighborX="-220">
        <dgm:presLayoutVars>
          <dgm:bulletEnabled val="1"/>
        </dgm:presLayoutVars>
      </dgm:prSet>
      <dgm:spPr/>
    </dgm:pt>
    <dgm:pt modelId="{470EC25F-D70D-4F7E-9D42-F033D44D2A83}" type="pres">
      <dgm:prSet presAssocID="{06C63F41-D57B-4857-96B9-D647FD350FAD}" presName="sibTrans" presStyleLbl="sibTrans2D1" presStyleIdx="0" presStyleCnt="3"/>
      <dgm:spPr/>
    </dgm:pt>
    <dgm:pt modelId="{5C78306A-4E88-40B7-B327-A624F19B02AB}" type="pres">
      <dgm:prSet presAssocID="{06C63F41-D57B-4857-96B9-D647FD350FAD}" presName="connTx" presStyleLbl="sibTrans2D1" presStyleIdx="0" presStyleCnt="3"/>
      <dgm:spPr/>
    </dgm:pt>
    <dgm:pt modelId="{1EF49B04-D531-4A6F-B0A0-20A10446446D}" type="pres">
      <dgm:prSet presAssocID="{7C146C42-88AB-4ACB-B6E5-5B66889B06D5}" presName="composite" presStyleCnt="0"/>
      <dgm:spPr/>
    </dgm:pt>
    <dgm:pt modelId="{DB3F0641-7848-40F3-A70A-CC41ADD1AA35}" type="pres">
      <dgm:prSet presAssocID="{7C146C42-88AB-4ACB-B6E5-5B66889B06D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DCE5CE-89E3-4663-9FC9-07FA0230E71D}" type="pres">
      <dgm:prSet presAssocID="{7C146C42-88AB-4ACB-B6E5-5B66889B06D5}" presName="parSh" presStyleLbl="node1" presStyleIdx="1" presStyleCnt="4" custLinFactNeighborX="-220" custLinFactNeighborY="200"/>
      <dgm:spPr/>
    </dgm:pt>
    <dgm:pt modelId="{22CA27F5-936F-479E-91C3-42D1D92FD03A}" type="pres">
      <dgm:prSet presAssocID="{7C146C42-88AB-4ACB-B6E5-5B66889B06D5}" presName="desTx" presStyleLbl="fgAcc1" presStyleIdx="1" presStyleCnt="4" custLinFactNeighborX="-220">
        <dgm:presLayoutVars>
          <dgm:bulletEnabled val="1"/>
        </dgm:presLayoutVars>
      </dgm:prSet>
      <dgm:spPr/>
    </dgm:pt>
    <dgm:pt modelId="{FC28EB45-FFE6-4D45-8E99-2A2197BB9526}" type="pres">
      <dgm:prSet presAssocID="{873EB066-7C95-4921-861D-EFB3364B1C59}" presName="sibTrans" presStyleLbl="sibTrans2D1" presStyleIdx="1" presStyleCnt="3"/>
      <dgm:spPr/>
    </dgm:pt>
    <dgm:pt modelId="{B5ECD5CC-AB84-4C6E-845D-D5A76A07D148}" type="pres">
      <dgm:prSet presAssocID="{873EB066-7C95-4921-861D-EFB3364B1C59}" presName="connTx" presStyleLbl="sibTrans2D1" presStyleIdx="1" presStyleCnt="3"/>
      <dgm:spPr/>
    </dgm:pt>
    <dgm:pt modelId="{80802F96-32C0-4708-9699-AFE39299ADF8}" type="pres">
      <dgm:prSet presAssocID="{A09B82E4-A6C6-4B4C-9D49-B8FDD960CA1B}" presName="composite" presStyleCnt="0"/>
      <dgm:spPr/>
    </dgm:pt>
    <dgm:pt modelId="{38E0EA80-5289-4A72-AD80-ABB421416299}" type="pres">
      <dgm:prSet presAssocID="{A09B82E4-A6C6-4B4C-9D49-B8FDD960CA1B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77B222-8A3B-4957-9518-FD770E7F87DD}" type="pres">
      <dgm:prSet presAssocID="{A09B82E4-A6C6-4B4C-9D49-B8FDD960CA1B}" presName="parSh" presStyleLbl="node1" presStyleIdx="2" presStyleCnt="4" custLinFactNeighborX="-220"/>
      <dgm:spPr/>
    </dgm:pt>
    <dgm:pt modelId="{099FD37A-5BDC-4E3D-88F5-0D92AA06ABF8}" type="pres">
      <dgm:prSet presAssocID="{A09B82E4-A6C6-4B4C-9D49-B8FDD960CA1B}" presName="desTx" presStyleLbl="fgAcc1" presStyleIdx="2" presStyleCnt="4">
        <dgm:presLayoutVars>
          <dgm:bulletEnabled val="1"/>
        </dgm:presLayoutVars>
      </dgm:prSet>
      <dgm:spPr/>
    </dgm:pt>
    <dgm:pt modelId="{9DCCE325-5469-49A7-95F2-76AC25D05840}" type="pres">
      <dgm:prSet presAssocID="{DF93A990-85D7-4EC2-ACB8-4232CA551CFF}" presName="sibTrans" presStyleLbl="sibTrans2D1" presStyleIdx="2" presStyleCnt="3"/>
      <dgm:spPr/>
    </dgm:pt>
    <dgm:pt modelId="{CB6F0544-2A6E-427B-B753-AEEE6502CC25}" type="pres">
      <dgm:prSet presAssocID="{DF93A990-85D7-4EC2-ACB8-4232CA551CFF}" presName="connTx" presStyleLbl="sibTrans2D1" presStyleIdx="2" presStyleCnt="3"/>
      <dgm:spPr/>
    </dgm:pt>
    <dgm:pt modelId="{7E8A6735-533C-4708-8925-D39EC1BDC295}" type="pres">
      <dgm:prSet presAssocID="{33C8E208-E7F6-4397-A7FC-A1907BDC3541}" presName="composite" presStyleCnt="0"/>
      <dgm:spPr/>
    </dgm:pt>
    <dgm:pt modelId="{EEA5243F-C842-44FB-967A-C8DA95D53BE1}" type="pres">
      <dgm:prSet presAssocID="{33C8E208-E7F6-4397-A7FC-A1907BDC354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3D1DE1-9F03-4FEA-8F35-0EC4B839BBBF}" type="pres">
      <dgm:prSet presAssocID="{33C8E208-E7F6-4397-A7FC-A1907BDC3541}" presName="parSh" presStyleLbl="node1" presStyleIdx="3" presStyleCnt="4"/>
      <dgm:spPr/>
    </dgm:pt>
    <dgm:pt modelId="{5507905D-9B6B-4F09-8005-3010C103F1C7}" type="pres">
      <dgm:prSet presAssocID="{33C8E208-E7F6-4397-A7FC-A1907BDC3541}" presName="desTx" presStyleLbl="fgAcc1" presStyleIdx="3" presStyleCnt="4">
        <dgm:presLayoutVars>
          <dgm:bulletEnabled val="1"/>
        </dgm:presLayoutVars>
      </dgm:prSet>
      <dgm:spPr/>
    </dgm:pt>
  </dgm:ptLst>
  <dgm:cxnLst>
    <dgm:cxn modelId="{A1573901-E625-4E6D-A6F0-AEF9DDA610DC}" type="presOf" srcId="{9ECE89FB-C5A1-4AD3-ACAE-95E1A6D503A0}" destId="{8A09D8C8-73DE-4B2C-9D72-73EA5E1A0CD3}" srcOrd="0" destOrd="0" presId="urn:microsoft.com/office/officeart/2005/8/layout/process3"/>
    <dgm:cxn modelId="{2CC23E09-DDB7-4ADB-8E67-BEEB85D634E8}" type="presOf" srcId="{34F59BD1-3386-496C-BA5E-17D075E3AEE7}" destId="{099FD37A-5BDC-4E3D-88F5-0D92AA06ABF8}" srcOrd="0" destOrd="0" presId="urn:microsoft.com/office/officeart/2005/8/layout/process3"/>
    <dgm:cxn modelId="{5EF3BD16-7BCD-470F-A2D3-2F8497B18553}" type="presOf" srcId="{A09B82E4-A6C6-4B4C-9D49-B8FDD960CA1B}" destId="{C377B222-8A3B-4957-9518-FD770E7F87DD}" srcOrd="1" destOrd="0" presId="urn:microsoft.com/office/officeart/2005/8/layout/process3"/>
    <dgm:cxn modelId="{1CD22320-ADB0-42F7-895F-554BE7337690}" srcId="{7C146C42-88AB-4ACB-B6E5-5B66889B06D5}" destId="{A717ADE4-EF36-40EB-8EBE-627BC3390015}" srcOrd="0" destOrd="0" parTransId="{238F4F44-52A9-44B2-B2B2-6FD9C5896687}" sibTransId="{81586A1D-51CE-445F-8653-947F674F92E4}"/>
    <dgm:cxn modelId="{3A23B221-1535-4A03-901B-455CA70C6938}" srcId="{9ECE89FB-C5A1-4AD3-ACAE-95E1A6D503A0}" destId="{189AF615-A0EF-4FA1-80D5-BC9E2182CBF4}" srcOrd="0" destOrd="0" parTransId="{8E112548-3BBB-4BFB-9534-D1147079AD81}" sibTransId="{FD4C072C-DBA2-45B3-B33C-C6DB7EAFB808}"/>
    <dgm:cxn modelId="{2D1AAB23-A624-4BD9-92FD-37B45C94F647}" type="presOf" srcId="{06C63F41-D57B-4857-96B9-D647FD350FAD}" destId="{470EC25F-D70D-4F7E-9D42-F033D44D2A83}" srcOrd="0" destOrd="0" presId="urn:microsoft.com/office/officeart/2005/8/layout/process3"/>
    <dgm:cxn modelId="{239BEE25-6B87-4D3E-A70B-4FD0903D860F}" type="presOf" srcId="{873EB066-7C95-4921-861D-EFB3364B1C59}" destId="{FC28EB45-FFE6-4D45-8E99-2A2197BB9526}" srcOrd="0" destOrd="0" presId="urn:microsoft.com/office/officeart/2005/8/layout/process3"/>
    <dgm:cxn modelId="{8473D729-8A1B-477E-9390-B669DA7EA126}" type="presOf" srcId="{07E91CD3-E812-4192-ABCD-F05F9CEC16DD}" destId="{5507905D-9B6B-4F09-8005-3010C103F1C7}" srcOrd="0" destOrd="0" presId="urn:microsoft.com/office/officeart/2005/8/layout/process3"/>
    <dgm:cxn modelId="{A8B4352C-981D-4640-A9A8-8D75AA9E473D}" srcId="{A09B82E4-A6C6-4B4C-9D49-B8FDD960CA1B}" destId="{34F59BD1-3386-496C-BA5E-17D075E3AEE7}" srcOrd="0" destOrd="0" parTransId="{26A09D3D-23EC-49CD-BDFD-4A63F153E4AF}" sibTransId="{192F3E71-489D-4DDD-97CB-06CEF988E443}"/>
    <dgm:cxn modelId="{DC42F53E-549E-47DC-B87C-E916F076AD54}" type="presOf" srcId="{189AF615-A0EF-4FA1-80D5-BC9E2182CBF4}" destId="{DAF62CAC-A0D8-4621-8E99-96AB52DB5759}" srcOrd="0" destOrd="0" presId="urn:microsoft.com/office/officeart/2005/8/layout/process3"/>
    <dgm:cxn modelId="{1D50765E-D99F-4686-9CEA-CDE8DEAD14B3}" type="presOf" srcId="{7C146C42-88AB-4ACB-B6E5-5B66889B06D5}" destId="{DB3F0641-7848-40F3-A70A-CC41ADD1AA35}" srcOrd="0" destOrd="0" presId="urn:microsoft.com/office/officeart/2005/8/layout/process3"/>
    <dgm:cxn modelId="{AD713566-04E1-4548-BE35-FEAA03BF05D0}" type="presOf" srcId="{33C8E208-E7F6-4397-A7FC-A1907BDC3541}" destId="{EEA5243F-C842-44FB-967A-C8DA95D53BE1}" srcOrd="0" destOrd="0" presId="urn:microsoft.com/office/officeart/2005/8/layout/process3"/>
    <dgm:cxn modelId="{D63FC26B-613A-4554-A063-F669A81BE668}" type="presOf" srcId="{DF93A990-85D7-4EC2-ACB8-4232CA551CFF}" destId="{9DCCE325-5469-49A7-95F2-76AC25D05840}" srcOrd="0" destOrd="0" presId="urn:microsoft.com/office/officeart/2005/8/layout/process3"/>
    <dgm:cxn modelId="{63B55875-9745-4501-9B8B-81266BC5A6B2}" srcId="{CA63CB89-13E2-4D08-AF51-7DE1D9F0C863}" destId="{7C146C42-88AB-4ACB-B6E5-5B66889B06D5}" srcOrd="1" destOrd="0" parTransId="{943FF9A5-712F-42AB-8629-8B3D8E102E5E}" sibTransId="{873EB066-7C95-4921-861D-EFB3364B1C59}"/>
    <dgm:cxn modelId="{0339D65A-3608-4096-9829-97F3F2BB851A}" type="presOf" srcId="{CA63CB89-13E2-4D08-AF51-7DE1D9F0C863}" destId="{680A5C06-5383-435F-9FD2-DC0B776EA6A0}" srcOrd="0" destOrd="0" presId="urn:microsoft.com/office/officeart/2005/8/layout/process3"/>
    <dgm:cxn modelId="{C458C585-0677-435A-BD30-0234448A708F}" srcId="{CA63CB89-13E2-4D08-AF51-7DE1D9F0C863}" destId="{A09B82E4-A6C6-4B4C-9D49-B8FDD960CA1B}" srcOrd="2" destOrd="0" parTransId="{90D9FA33-8657-402F-B690-90E0BD8D3AB3}" sibTransId="{DF93A990-85D7-4EC2-ACB8-4232CA551CFF}"/>
    <dgm:cxn modelId="{C649069C-343D-4EE6-996D-946FFFD4EFB8}" type="presOf" srcId="{DF93A990-85D7-4EC2-ACB8-4232CA551CFF}" destId="{CB6F0544-2A6E-427B-B753-AEEE6502CC25}" srcOrd="1" destOrd="0" presId="urn:microsoft.com/office/officeart/2005/8/layout/process3"/>
    <dgm:cxn modelId="{61819D9C-6F32-4448-BE1E-3C5DD0050DA9}" type="presOf" srcId="{A717ADE4-EF36-40EB-8EBE-627BC3390015}" destId="{22CA27F5-936F-479E-91C3-42D1D92FD03A}" srcOrd="0" destOrd="0" presId="urn:microsoft.com/office/officeart/2005/8/layout/process3"/>
    <dgm:cxn modelId="{DC55C4AB-6A55-412D-A2E8-0BA8E9CE2206}" type="presOf" srcId="{33C8E208-E7F6-4397-A7FC-A1907BDC3541}" destId="{633D1DE1-9F03-4FEA-8F35-0EC4B839BBBF}" srcOrd="1" destOrd="0" presId="urn:microsoft.com/office/officeart/2005/8/layout/process3"/>
    <dgm:cxn modelId="{BB6493B3-1A8D-4232-B3EC-9D8E211112A7}" type="presOf" srcId="{A09B82E4-A6C6-4B4C-9D49-B8FDD960CA1B}" destId="{38E0EA80-5289-4A72-AD80-ABB421416299}" srcOrd="0" destOrd="0" presId="urn:microsoft.com/office/officeart/2005/8/layout/process3"/>
    <dgm:cxn modelId="{846C7EC5-54AA-499A-A318-26C5DA9B6B3F}" srcId="{CA63CB89-13E2-4D08-AF51-7DE1D9F0C863}" destId="{9ECE89FB-C5A1-4AD3-ACAE-95E1A6D503A0}" srcOrd="0" destOrd="0" parTransId="{FED71616-707E-4CF2-9524-AB64CFE36B8A}" sibTransId="{06C63F41-D57B-4857-96B9-D647FD350FAD}"/>
    <dgm:cxn modelId="{7B57A5D8-8AAE-45E2-9793-F9121823C17B}" type="presOf" srcId="{9ECE89FB-C5A1-4AD3-ACAE-95E1A6D503A0}" destId="{5E72DD3C-F012-47F9-B042-2C388B0FB895}" srcOrd="1" destOrd="0" presId="urn:microsoft.com/office/officeart/2005/8/layout/process3"/>
    <dgm:cxn modelId="{606966DB-5318-4FB8-8188-F0489E71D867}" type="presOf" srcId="{873EB066-7C95-4921-861D-EFB3364B1C59}" destId="{B5ECD5CC-AB84-4C6E-845D-D5A76A07D148}" srcOrd="1" destOrd="0" presId="urn:microsoft.com/office/officeart/2005/8/layout/process3"/>
    <dgm:cxn modelId="{414387DF-F384-4CA5-8EB0-A3DB0F6D12D9}" type="presOf" srcId="{7C146C42-88AB-4ACB-B6E5-5B66889B06D5}" destId="{7BDCE5CE-89E3-4663-9FC9-07FA0230E71D}" srcOrd="1" destOrd="0" presId="urn:microsoft.com/office/officeart/2005/8/layout/process3"/>
    <dgm:cxn modelId="{6C025AEA-B76B-4E73-9F18-7E23ED2D9AD2}" type="presOf" srcId="{06C63F41-D57B-4857-96B9-D647FD350FAD}" destId="{5C78306A-4E88-40B7-B327-A624F19B02AB}" srcOrd="1" destOrd="0" presId="urn:microsoft.com/office/officeart/2005/8/layout/process3"/>
    <dgm:cxn modelId="{C74A86F3-90B1-4B5D-AC53-A28B4683659C}" srcId="{33C8E208-E7F6-4397-A7FC-A1907BDC3541}" destId="{07E91CD3-E812-4192-ABCD-F05F9CEC16DD}" srcOrd="0" destOrd="0" parTransId="{9BA519BF-23D5-4FFA-AD75-6F405C5896B2}" sibTransId="{FA48AC09-6898-40CD-B650-777FC90760F5}"/>
    <dgm:cxn modelId="{423567FD-5BCB-4FC6-8732-6F825801D74E}" srcId="{CA63CB89-13E2-4D08-AF51-7DE1D9F0C863}" destId="{33C8E208-E7F6-4397-A7FC-A1907BDC3541}" srcOrd="3" destOrd="0" parTransId="{AF9BE803-DC5A-448F-9CC1-B91F0A5DBDAF}" sibTransId="{6B130FA9-D7D6-466A-B893-F74AD4303DE8}"/>
    <dgm:cxn modelId="{8EF9A0B1-14F1-442D-A465-6DEFE649ECFA}" type="presParOf" srcId="{680A5C06-5383-435F-9FD2-DC0B776EA6A0}" destId="{C3EE1252-248C-49C7-8394-2EE99A2A615E}" srcOrd="0" destOrd="0" presId="urn:microsoft.com/office/officeart/2005/8/layout/process3"/>
    <dgm:cxn modelId="{BCD26A71-DD2E-420A-8C9E-9A1FDE5BE1F6}" type="presParOf" srcId="{C3EE1252-248C-49C7-8394-2EE99A2A615E}" destId="{8A09D8C8-73DE-4B2C-9D72-73EA5E1A0CD3}" srcOrd="0" destOrd="0" presId="urn:microsoft.com/office/officeart/2005/8/layout/process3"/>
    <dgm:cxn modelId="{2EEACE84-D689-4CEE-AA83-5502B6D5A099}" type="presParOf" srcId="{C3EE1252-248C-49C7-8394-2EE99A2A615E}" destId="{5E72DD3C-F012-47F9-B042-2C388B0FB895}" srcOrd="1" destOrd="0" presId="urn:microsoft.com/office/officeart/2005/8/layout/process3"/>
    <dgm:cxn modelId="{1DEF4279-4191-44BA-9373-CC1518652849}" type="presParOf" srcId="{C3EE1252-248C-49C7-8394-2EE99A2A615E}" destId="{DAF62CAC-A0D8-4621-8E99-96AB52DB5759}" srcOrd="2" destOrd="0" presId="urn:microsoft.com/office/officeart/2005/8/layout/process3"/>
    <dgm:cxn modelId="{6781367A-1D12-4471-8BA9-CA97EB3DF2D3}" type="presParOf" srcId="{680A5C06-5383-435F-9FD2-DC0B776EA6A0}" destId="{470EC25F-D70D-4F7E-9D42-F033D44D2A83}" srcOrd="1" destOrd="0" presId="urn:microsoft.com/office/officeart/2005/8/layout/process3"/>
    <dgm:cxn modelId="{4D4354C7-2B79-40A9-813A-ED933DB86274}" type="presParOf" srcId="{470EC25F-D70D-4F7E-9D42-F033D44D2A83}" destId="{5C78306A-4E88-40B7-B327-A624F19B02AB}" srcOrd="0" destOrd="0" presId="urn:microsoft.com/office/officeart/2005/8/layout/process3"/>
    <dgm:cxn modelId="{14CEFFC9-33A0-4E88-96AF-F85D0B2AB002}" type="presParOf" srcId="{680A5C06-5383-435F-9FD2-DC0B776EA6A0}" destId="{1EF49B04-D531-4A6F-B0A0-20A10446446D}" srcOrd="2" destOrd="0" presId="urn:microsoft.com/office/officeart/2005/8/layout/process3"/>
    <dgm:cxn modelId="{A77B9B3F-7A2E-49A9-8EAF-8BD6629F74F7}" type="presParOf" srcId="{1EF49B04-D531-4A6F-B0A0-20A10446446D}" destId="{DB3F0641-7848-40F3-A70A-CC41ADD1AA35}" srcOrd="0" destOrd="0" presId="urn:microsoft.com/office/officeart/2005/8/layout/process3"/>
    <dgm:cxn modelId="{092DAECC-3954-4577-916E-5C0712B3AB76}" type="presParOf" srcId="{1EF49B04-D531-4A6F-B0A0-20A10446446D}" destId="{7BDCE5CE-89E3-4663-9FC9-07FA0230E71D}" srcOrd="1" destOrd="0" presId="urn:microsoft.com/office/officeart/2005/8/layout/process3"/>
    <dgm:cxn modelId="{83770078-0E9E-4704-9CDC-A1CC2A450C93}" type="presParOf" srcId="{1EF49B04-D531-4A6F-B0A0-20A10446446D}" destId="{22CA27F5-936F-479E-91C3-42D1D92FD03A}" srcOrd="2" destOrd="0" presId="urn:microsoft.com/office/officeart/2005/8/layout/process3"/>
    <dgm:cxn modelId="{D53BCC7A-40E9-498C-BBD5-70F68848086A}" type="presParOf" srcId="{680A5C06-5383-435F-9FD2-DC0B776EA6A0}" destId="{FC28EB45-FFE6-4D45-8E99-2A2197BB9526}" srcOrd="3" destOrd="0" presId="urn:microsoft.com/office/officeart/2005/8/layout/process3"/>
    <dgm:cxn modelId="{C6B0E396-6832-4AD6-B6C0-D355FAEAD2E1}" type="presParOf" srcId="{FC28EB45-FFE6-4D45-8E99-2A2197BB9526}" destId="{B5ECD5CC-AB84-4C6E-845D-D5A76A07D148}" srcOrd="0" destOrd="0" presId="urn:microsoft.com/office/officeart/2005/8/layout/process3"/>
    <dgm:cxn modelId="{D2F73450-311F-4788-A0CB-547BA5682E7D}" type="presParOf" srcId="{680A5C06-5383-435F-9FD2-DC0B776EA6A0}" destId="{80802F96-32C0-4708-9699-AFE39299ADF8}" srcOrd="4" destOrd="0" presId="urn:microsoft.com/office/officeart/2005/8/layout/process3"/>
    <dgm:cxn modelId="{A1F8BF35-0903-4051-ABB6-5A991CEACD63}" type="presParOf" srcId="{80802F96-32C0-4708-9699-AFE39299ADF8}" destId="{38E0EA80-5289-4A72-AD80-ABB421416299}" srcOrd="0" destOrd="0" presId="urn:microsoft.com/office/officeart/2005/8/layout/process3"/>
    <dgm:cxn modelId="{7DBCBD2B-7BAC-4EBA-9D80-B3FE844E867D}" type="presParOf" srcId="{80802F96-32C0-4708-9699-AFE39299ADF8}" destId="{C377B222-8A3B-4957-9518-FD770E7F87DD}" srcOrd="1" destOrd="0" presId="urn:microsoft.com/office/officeart/2005/8/layout/process3"/>
    <dgm:cxn modelId="{F40F0309-7FF7-4AF3-9340-F24193300D19}" type="presParOf" srcId="{80802F96-32C0-4708-9699-AFE39299ADF8}" destId="{099FD37A-5BDC-4E3D-88F5-0D92AA06ABF8}" srcOrd="2" destOrd="0" presId="urn:microsoft.com/office/officeart/2005/8/layout/process3"/>
    <dgm:cxn modelId="{FBF903A9-CB81-4A15-9E2B-457E16CE0670}" type="presParOf" srcId="{680A5C06-5383-435F-9FD2-DC0B776EA6A0}" destId="{9DCCE325-5469-49A7-95F2-76AC25D05840}" srcOrd="5" destOrd="0" presId="urn:microsoft.com/office/officeart/2005/8/layout/process3"/>
    <dgm:cxn modelId="{86A18D30-EDC4-4A5A-8FD6-D4898AF78DD4}" type="presParOf" srcId="{9DCCE325-5469-49A7-95F2-76AC25D05840}" destId="{CB6F0544-2A6E-427B-B753-AEEE6502CC25}" srcOrd="0" destOrd="0" presId="urn:microsoft.com/office/officeart/2005/8/layout/process3"/>
    <dgm:cxn modelId="{1A796805-70B9-4C92-B6F7-84D7F9ADE840}" type="presParOf" srcId="{680A5C06-5383-435F-9FD2-DC0B776EA6A0}" destId="{7E8A6735-533C-4708-8925-D39EC1BDC295}" srcOrd="6" destOrd="0" presId="urn:microsoft.com/office/officeart/2005/8/layout/process3"/>
    <dgm:cxn modelId="{E2C65550-8D04-43CF-9538-D159C01826CA}" type="presParOf" srcId="{7E8A6735-533C-4708-8925-D39EC1BDC295}" destId="{EEA5243F-C842-44FB-967A-C8DA95D53BE1}" srcOrd="0" destOrd="0" presId="urn:microsoft.com/office/officeart/2005/8/layout/process3"/>
    <dgm:cxn modelId="{35238D9A-3373-480F-9810-D3FB979A2CB2}" type="presParOf" srcId="{7E8A6735-533C-4708-8925-D39EC1BDC295}" destId="{633D1DE1-9F03-4FEA-8F35-0EC4B839BBBF}" srcOrd="1" destOrd="0" presId="urn:microsoft.com/office/officeart/2005/8/layout/process3"/>
    <dgm:cxn modelId="{1F3D985F-8A4F-48DD-B713-04027298D353}" type="presParOf" srcId="{7E8A6735-533C-4708-8925-D39EC1BDC295}" destId="{5507905D-9B6B-4F09-8005-3010C103F1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DD3C-F012-47F9-B042-2C388B0FB895}">
      <dsp:nvSpPr>
        <dsp:cNvPr id="0" name=""/>
        <dsp:cNvSpPr/>
      </dsp:nvSpPr>
      <dsp:spPr>
        <a:xfrm>
          <a:off x="0" y="462792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Grundschulvormittag/      Schulpausenwerbeaktion </a:t>
          </a: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+Trainingsgutscheinen</a:t>
          </a:r>
        </a:p>
      </dsp:txBody>
      <dsp:txXfrm>
        <a:off x="0" y="462792"/>
        <a:ext cx="1485823" cy="583560"/>
      </dsp:txXfrm>
    </dsp:sp>
    <dsp:sp modelId="{DAF62CAC-A0D8-4621-8E99-96AB52DB5759}">
      <dsp:nvSpPr>
        <dsp:cNvPr id="0" name=""/>
        <dsp:cNvSpPr/>
      </dsp:nvSpPr>
      <dsp:spPr>
        <a:xfrm>
          <a:off x="302238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RTTVR-Geschäftsstelle                      (Verband fördert ggf. finanziell Aktionen)</a:t>
          </a:r>
        </a:p>
      </dsp:txBody>
      <dsp:txXfrm>
        <a:off x="324380" y="1055802"/>
        <a:ext cx="1441539" cy="711716"/>
      </dsp:txXfrm>
    </dsp:sp>
    <dsp:sp modelId="{470EC25F-D70D-4F7E-9D42-F033D44D2A83}">
      <dsp:nvSpPr>
        <dsp:cNvPr id="0" name=""/>
        <dsp:cNvSpPr/>
      </dsp:nvSpPr>
      <dsp:spPr>
        <a:xfrm rot="21584227">
          <a:off x="1710545" y="564076"/>
          <a:ext cx="476419" cy="36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1710546" y="638316"/>
        <a:ext cx="365441" cy="221957"/>
      </dsp:txXfrm>
    </dsp:sp>
    <dsp:sp modelId="{7BDCE5CE-89E3-4663-9FC9-07FA0230E71D}">
      <dsp:nvSpPr>
        <dsp:cNvPr id="0" name=""/>
        <dsp:cNvSpPr/>
      </dsp:nvSpPr>
      <dsp:spPr>
        <a:xfrm>
          <a:off x="2384719" y="451851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Mini-Meisterschaften</a:t>
          </a:r>
        </a:p>
      </dsp:txBody>
      <dsp:txXfrm>
        <a:off x="2384719" y="451851"/>
        <a:ext cx="1485823" cy="583560"/>
      </dsp:txXfrm>
    </dsp:sp>
    <dsp:sp modelId="{22CA27F5-936F-479E-91C3-42D1D92FD03A}">
      <dsp:nvSpPr>
        <dsp:cNvPr id="0" name=""/>
        <dsp:cNvSpPr/>
      </dsp:nvSpPr>
      <dsp:spPr>
        <a:xfrm>
          <a:off x="2689044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RTTVR-Geschäftsstelle</a:t>
          </a:r>
        </a:p>
      </dsp:txBody>
      <dsp:txXfrm>
        <a:off x="2711186" y="1055802"/>
        <a:ext cx="1441539" cy="711716"/>
      </dsp:txXfrm>
    </dsp:sp>
    <dsp:sp modelId="{FC28EB45-FFE6-4D45-8E99-2A2197BB9526}">
      <dsp:nvSpPr>
        <dsp:cNvPr id="0" name=""/>
        <dsp:cNvSpPr/>
      </dsp:nvSpPr>
      <dsp:spPr>
        <a:xfrm rot="21597478">
          <a:off x="4095788" y="557782"/>
          <a:ext cx="477520" cy="36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4095788" y="631808"/>
        <a:ext cx="366542" cy="221957"/>
      </dsp:txXfrm>
    </dsp:sp>
    <dsp:sp modelId="{C377B222-8A3B-4957-9518-FD770E7F87DD}">
      <dsp:nvSpPr>
        <dsp:cNvPr id="0" name=""/>
        <dsp:cNvSpPr/>
      </dsp:nvSpPr>
      <dsp:spPr>
        <a:xfrm>
          <a:off x="4771525" y="450100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Schnupper-Nachwuchscup</a:t>
          </a: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Schnupper-Mädchencup</a:t>
          </a:r>
        </a:p>
      </dsp:txBody>
      <dsp:txXfrm>
        <a:off x="4771525" y="450100"/>
        <a:ext cx="1485823" cy="583560"/>
      </dsp:txXfrm>
    </dsp:sp>
    <dsp:sp modelId="{099FD37A-5BDC-4E3D-88F5-0D92AA06ABF8}">
      <dsp:nvSpPr>
        <dsp:cNvPr id="0" name=""/>
        <dsp:cNvSpPr/>
      </dsp:nvSpPr>
      <dsp:spPr>
        <a:xfrm>
          <a:off x="5079119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  Alexandra Bierbrauer /                                    Anke Brück</a:t>
          </a:r>
        </a:p>
      </dsp:txBody>
      <dsp:txXfrm>
        <a:off x="5101261" y="1055802"/>
        <a:ext cx="1441539" cy="711716"/>
      </dsp:txXfrm>
    </dsp:sp>
    <dsp:sp modelId="{9DCCE325-5469-49A7-95F2-76AC25D05840}">
      <dsp:nvSpPr>
        <dsp:cNvPr id="0" name=""/>
        <dsp:cNvSpPr/>
      </dsp:nvSpPr>
      <dsp:spPr>
        <a:xfrm>
          <a:off x="6483412" y="556916"/>
          <a:ext cx="479252" cy="3699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6483412" y="630901"/>
        <a:ext cx="368274" cy="221957"/>
      </dsp:txXfrm>
    </dsp:sp>
    <dsp:sp modelId="{633D1DE1-9F03-4FEA-8F35-0EC4B839BBBF}">
      <dsp:nvSpPr>
        <dsp:cNvPr id="0" name=""/>
        <dsp:cNvSpPr/>
      </dsp:nvSpPr>
      <dsp:spPr>
        <a:xfrm>
          <a:off x="7161600" y="450100"/>
          <a:ext cx="1485823" cy="875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J 13 Kreisliga und Kreisklasse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Mädchencup</a:t>
          </a:r>
        </a:p>
      </dsp:txBody>
      <dsp:txXfrm>
        <a:off x="7161600" y="450100"/>
        <a:ext cx="1485823" cy="583560"/>
      </dsp:txXfrm>
    </dsp:sp>
    <dsp:sp modelId="{5507905D-9B6B-4F09-8005-3010C103F1C7}">
      <dsp:nvSpPr>
        <dsp:cNvPr id="0" name=""/>
        <dsp:cNvSpPr/>
      </dsp:nvSpPr>
      <dsp:spPr>
        <a:xfrm>
          <a:off x="7465925" y="1033660"/>
          <a:ext cx="1485823" cy="7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Ansprechpartner:                               </a:t>
          </a:r>
          <a:r>
            <a:rPr lang="de-DE" sz="10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Linus George /                    </a:t>
          </a:r>
          <a:r>
            <a:rPr lang="de-DE" sz="1000" kern="1200" dirty="0">
              <a:latin typeface="Calibri" panose="020F0502020204030204" pitchFamily="34" charset="0"/>
              <a:cs typeface="Calibri" panose="020F0502020204030204" pitchFamily="34" charset="0"/>
            </a:rPr>
            <a:t>Alexandra Bierbrauer /     Anke Brück</a:t>
          </a:r>
        </a:p>
      </dsp:txBody>
      <dsp:txXfrm>
        <a:off x="7488067" y="1055802"/>
        <a:ext cx="1441539" cy="711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cs typeface="+mn-cs"/>
              </a:defRPr>
            </a:lvl1pPr>
          </a:lstStyle>
          <a:p>
            <a:pPr>
              <a:defRPr/>
            </a:pPr>
            <a:fld id="{9AE5B3BA-C4E3-4490-8F83-DD3C5792F9D4}" type="datetimeFigureOut">
              <a:rPr lang="de-DE"/>
              <a:pPr>
                <a:defRPr/>
              </a:pPr>
              <a:t>10.11.2023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cs typeface="+mn-cs"/>
              </a:defRPr>
            </a:lvl1pPr>
          </a:lstStyle>
          <a:p>
            <a:pPr>
              <a:defRPr/>
            </a:pPr>
            <a:fld id="{ABA9DF79-8A2A-40F9-8C26-352175E549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979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2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fld id="{B8812142-8868-4592-B3C1-EAFDAC8A6297}" type="datetimeFigureOut">
              <a:rPr lang="de-DE"/>
              <a:pPr>
                <a:defRPr/>
              </a:pPr>
              <a:t>10.11.2023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15"/>
            <a:ext cx="5438140" cy="4467706"/>
          </a:xfrm>
          <a:prstGeom prst="rect">
            <a:avLst/>
          </a:prstGeom>
        </p:spPr>
        <p:txBody>
          <a:bodyPr vert="horz" lIns="94809" tIns="47404" rIns="94809" bIns="47404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632"/>
            <a:ext cx="2945659" cy="496411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Sparkasse Rg" panose="020B0504050602020204" pitchFamily="34" charset="0"/>
                <a:cs typeface="+mn-cs"/>
              </a:defRPr>
            </a:lvl1pPr>
          </a:lstStyle>
          <a:p>
            <a:pPr>
              <a:defRPr/>
            </a:pPr>
            <a:fld id="{3EDAEF2D-E5A2-4D7E-BE18-5B1F9B8C7C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43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parkasse Rg" panose="020B05040506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70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e-DE" sz="1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05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0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600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64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1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25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Turniersoftware für Kreis- oder Stadtmeisterschaft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58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05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9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558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09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052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621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03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809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58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60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6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38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79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69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AEF2D-E5A2-4D7E-BE18-5B1F9B8C7CF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6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0" y="0"/>
            <a:ext cx="4572000" cy="514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49375"/>
            <a:ext cx="180181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8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6276"/>
            <a:ext cx="4572000" cy="1838812"/>
          </a:xfrm>
        </p:spPr>
        <p:txBody>
          <a:bodyPr tIns="7668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414048"/>
            <a:ext cx="4572000" cy="89741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9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har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6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8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3061658" y="0"/>
            <a:ext cx="6082341" cy="5143500"/>
          </a:xfrm>
          <a:solidFill>
            <a:schemeClr val="accent3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7033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28448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buClr>
                <a:schemeClr val="bg1"/>
              </a:buClr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113E93-9467-4A64-9D93-7D5708F139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95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2570162"/>
            <a:ext cx="9144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-2"/>
            <a:ext cx="6075362" cy="257016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099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10578F-ECFA-41C1-BC30-48CF82E46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98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mehrere Bilder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2573338"/>
            <a:ext cx="9144000" cy="25701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059999" y="2570162"/>
            <a:ext cx="3024001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084000" y="2570162"/>
            <a:ext cx="3060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2570162"/>
            <a:ext cx="3060000" cy="2573337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-2"/>
            <a:ext cx="6075362" cy="257016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1054099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F695D-43C7-4ED5-82F9-41942186DA4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01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und Bildchart 2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1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>
            <a:off x="3061657" y="-1"/>
            <a:ext cx="6082343" cy="2570164"/>
          </a:xfrm>
          <a:solidFill>
            <a:schemeClr val="accent3"/>
          </a:solidFill>
        </p:spPr>
        <p:txBody>
          <a:bodyPr anchor="ctr" anchorCtr="1"/>
          <a:lstStyle>
            <a:lvl1pPr algn="ctr"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2570163"/>
            <a:ext cx="6075362" cy="206151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4"/>
            <a:ext cx="3068638" cy="1054099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9E1D367-0F08-411F-917E-70DDC96A2F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38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45608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bg1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0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71999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3025" y="719998"/>
            <a:ext cx="4570975" cy="3874227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719995"/>
          </a:xfrm>
        </p:spPr>
        <p:txBody>
          <a:bodyPr anchor="t" anchorCtr="0"/>
          <a:lstStyle>
            <a:lvl1pPr marL="0" indent="0">
              <a:buNone/>
              <a:defRPr sz="2400" b="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" y="719998"/>
            <a:ext cx="4573023" cy="3874227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en-GB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089B-C2A3-4BE1-9F22-74941FEF59E6}" type="slidenum">
              <a:rPr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54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5143497"/>
          </a:xfrm>
          <a:solidFill>
            <a:schemeClr val="accent1"/>
          </a:solidFill>
        </p:spPr>
        <p:txBody>
          <a:bodyPr bIns="360000" anchor="ctr" anchorCtr="1"/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5143497"/>
          </a:xfrm>
        </p:spPr>
        <p:txBody>
          <a:bodyPr bIns="360000" anchor="ctr" anchorCtr="1"/>
          <a:lstStyle>
            <a:lvl1pPr marL="0" indent="0" algn="l">
              <a:buNone/>
              <a:defRPr sz="30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9907CB-3817-488F-8637-05495C11E6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47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5143497"/>
          </a:xfrm>
          <a:solidFill>
            <a:schemeClr val="accent1"/>
          </a:solidFill>
        </p:spPr>
        <p:txBody>
          <a:bodyPr bIns="360000" anchor="ctr" anchorCtr="1"/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5143497"/>
          </a:xfrm>
        </p:spPr>
        <p:txBody>
          <a:bodyPr bIns="360000" anchor="ctr" anchorCtr="1"/>
          <a:lstStyle>
            <a:lvl1pPr marL="0" indent="0" algn="l">
              <a:buNone/>
              <a:defRPr sz="18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6EE0B4-739E-47CB-A760-46F98BA144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3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3025" y="3"/>
            <a:ext cx="4570975" cy="5143497"/>
          </a:xfrm>
          <a:solidFill>
            <a:schemeClr val="accent1"/>
          </a:solidFill>
        </p:spPr>
        <p:txBody>
          <a:bodyPr bIns="360000" anchor="ctr" anchorCtr="1"/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3"/>
            <a:ext cx="4569388" cy="5143497"/>
          </a:xfrm>
        </p:spPr>
        <p:txBody>
          <a:bodyPr bIns="360000" anchor="ctr" anchorCtr="1"/>
          <a:lstStyle>
            <a:lvl1pPr marL="0" indent="0" algn="l">
              <a:buNone/>
              <a:defRPr sz="1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en-GB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/>
              <a:t>Jugendstammtisch </a:t>
            </a:r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272C6A-C1E6-4872-B3E8-1AE8917E9E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3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 Bild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1" cy="5143500"/>
          </a:xfrm>
          <a:solidFill>
            <a:schemeClr val="accent3"/>
          </a:solidFill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115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88800"/>
          <a:lstStyle>
            <a:lvl1pPr>
              <a:lnSpc>
                <a:spcPct val="8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0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rot SP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4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5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65187"/>
          </a:xfrm>
        </p:spPr>
        <p:txBody>
          <a:bodyPr tIns="108000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52EB99-D564-405F-8677-9EAEFC6756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1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4572000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14350"/>
            <a:ext cx="1165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9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219825" y="3198813"/>
            <a:ext cx="1276350" cy="1303337"/>
            <a:chOff x="1407" y="-558"/>
            <a:chExt cx="3174" cy="3240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07" y="-558"/>
              <a:ext cx="3174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571" y="-558"/>
              <a:ext cx="839" cy="838"/>
            </a:xfrm>
            <a:custGeom>
              <a:avLst/>
              <a:gdLst>
                <a:gd name="T0" fmla="*/ 127 w 126"/>
                <a:gd name="T1" fmla="*/ 712 h 126"/>
                <a:gd name="T2" fmla="*/ 260 w 126"/>
                <a:gd name="T3" fmla="*/ 805 h 126"/>
                <a:gd name="T4" fmla="*/ 426 w 126"/>
                <a:gd name="T5" fmla="*/ 838 h 126"/>
                <a:gd name="T6" fmla="*/ 586 w 126"/>
                <a:gd name="T7" fmla="*/ 805 h 126"/>
                <a:gd name="T8" fmla="*/ 719 w 126"/>
                <a:gd name="T9" fmla="*/ 712 h 126"/>
                <a:gd name="T10" fmla="*/ 812 w 126"/>
                <a:gd name="T11" fmla="*/ 579 h 126"/>
                <a:gd name="T12" fmla="*/ 839 w 126"/>
                <a:gd name="T13" fmla="*/ 419 h 126"/>
                <a:gd name="T14" fmla="*/ 812 w 126"/>
                <a:gd name="T15" fmla="*/ 259 h 126"/>
                <a:gd name="T16" fmla="*/ 719 w 126"/>
                <a:gd name="T17" fmla="*/ 126 h 126"/>
                <a:gd name="T18" fmla="*/ 586 w 126"/>
                <a:gd name="T19" fmla="*/ 33 h 126"/>
                <a:gd name="T20" fmla="*/ 426 w 126"/>
                <a:gd name="T21" fmla="*/ 0 h 126"/>
                <a:gd name="T22" fmla="*/ 260 w 126"/>
                <a:gd name="T23" fmla="*/ 33 h 126"/>
                <a:gd name="T24" fmla="*/ 127 w 126"/>
                <a:gd name="T25" fmla="*/ 126 h 126"/>
                <a:gd name="T26" fmla="*/ 33 w 126"/>
                <a:gd name="T27" fmla="*/ 259 h 126"/>
                <a:gd name="T28" fmla="*/ 0 w 126"/>
                <a:gd name="T29" fmla="*/ 419 h 126"/>
                <a:gd name="T30" fmla="*/ 33 w 126"/>
                <a:gd name="T31" fmla="*/ 579 h 126"/>
                <a:gd name="T32" fmla="*/ 127 w 126"/>
                <a:gd name="T33" fmla="*/ 712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126">
                  <a:moveTo>
                    <a:pt x="19" y="107"/>
                  </a:moveTo>
                  <a:cubicBezTo>
                    <a:pt x="25" y="113"/>
                    <a:pt x="31" y="118"/>
                    <a:pt x="39" y="121"/>
                  </a:cubicBezTo>
                  <a:cubicBezTo>
                    <a:pt x="47" y="124"/>
                    <a:pt x="55" y="126"/>
                    <a:pt x="64" y="126"/>
                  </a:cubicBezTo>
                  <a:cubicBezTo>
                    <a:pt x="72" y="126"/>
                    <a:pt x="80" y="124"/>
                    <a:pt x="88" y="121"/>
                  </a:cubicBezTo>
                  <a:cubicBezTo>
                    <a:pt x="96" y="118"/>
                    <a:pt x="102" y="113"/>
                    <a:pt x="108" y="107"/>
                  </a:cubicBezTo>
                  <a:cubicBezTo>
                    <a:pt x="114" y="102"/>
                    <a:pt x="118" y="95"/>
                    <a:pt x="122" y="87"/>
                  </a:cubicBezTo>
                  <a:cubicBezTo>
                    <a:pt x="125" y="80"/>
                    <a:pt x="126" y="72"/>
                    <a:pt x="126" y="63"/>
                  </a:cubicBezTo>
                  <a:cubicBezTo>
                    <a:pt x="126" y="54"/>
                    <a:pt x="125" y="46"/>
                    <a:pt x="122" y="39"/>
                  </a:cubicBezTo>
                  <a:cubicBezTo>
                    <a:pt x="118" y="31"/>
                    <a:pt x="114" y="24"/>
                    <a:pt x="108" y="19"/>
                  </a:cubicBezTo>
                  <a:cubicBezTo>
                    <a:pt x="102" y="13"/>
                    <a:pt x="96" y="8"/>
                    <a:pt x="88" y="5"/>
                  </a:cubicBezTo>
                  <a:cubicBezTo>
                    <a:pt x="80" y="2"/>
                    <a:pt x="72" y="0"/>
                    <a:pt x="64" y="0"/>
                  </a:cubicBezTo>
                  <a:cubicBezTo>
                    <a:pt x="55" y="0"/>
                    <a:pt x="47" y="2"/>
                    <a:pt x="39" y="5"/>
                  </a:cubicBezTo>
                  <a:cubicBezTo>
                    <a:pt x="31" y="8"/>
                    <a:pt x="25" y="13"/>
                    <a:pt x="19" y="19"/>
                  </a:cubicBezTo>
                  <a:cubicBezTo>
                    <a:pt x="13" y="24"/>
                    <a:pt x="9" y="31"/>
                    <a:pt x="5" y="39"/>
                  </a:cubicBezTo>
                  <a:cubicBezTo>
                    <a:pt x="2" y="46"/>
                    <a:pt x="0" y="54"/>
                    <a:pt x="0" y="63"/>
                  </a:cubicBezTo>
                  <a:cubicBezTo>
                    <a:pt x="0" y="72"/>
                    <a:pt x="2" y="80"/>
                    <a:pt x="5" y="87"/>
                  </a:cubicBezTo>
                  <a:cubicBezTo>
                    <a:pt x="9" y="95"/>
                    <a:pt x="13" y="102"/>
                    <a:pt x="19" y="1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879" y="613"/>
              <a:ext cx="2230" cy="1470"/>
            </a:xfrm>
            <a:custGeom>
              <a:avLst/>
              <a:gdLst>
                <a:gd name="T0" fmla="*/ 0 w 2230"/>
                <a:gd name="T1" fmla="*/ 1470 h 1470"/>
                <a:gd name="T2" fmla="*/ 0 w 2230"/>
                <a:gd name="T3" fmla="*/ 0 h 1470"/>
                <a:gd name="T4" fmla="*/ 1291 w 2230"/>
                <a:gd name="T5" fmla="*/ 0 h 1470"/>
                <a:gd name="T6" fmla="*/ 2230 w 2230"/>
                <a:gd name="T7" fmla="*/ 1344 h 1470"/>
                <a:gd name="T8" fmla="*/ 2230 w 2230"/>
                <a:gd name="T9" fmla="*/ 1470 h 1470"/>
                <a:gd name="T10" fmla="*/ 0 w 2230"/>
                <a:gd name="T11" fmla="*/ 1470 h 14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0" h="1470">
                  <a:moveTo>
                    <a:pt x="0" y="1470"/>
                  </a:moveTo>
                  <a:lnTo>
                    <a:pt x="0" y="0"/>
                  </a:lnTo>
                  <a:lnTo>
                    <a:pt x="1291" y="0"/>
                  </a:lnTo>
                  <a:lnTo>
                    <a:pt x="2230" y="1344"/>
                  </a:lnTo>
                  <a:lnTo>
                    <a:pt x="2230" y="1470"/>
                  </a:lnTo>
                  <a:lnTo>
                    <a:pt x="0" y="14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806" y="533"/>
              <a:ext cx="2376" cy="1630"/>
            </a:xfrm>
            <a:custGeom>
              <a:avLst/>
              <a:gdLst>
                <a:gd name="T0" fmla="*/ 1324 w 357"/>
                <a:gd name="T1" fmla="*/ 153 h 245"/>
                <a:gd name="T2" fmla="*/ 1371 w 357"/>
                <a:gd name="T3" fmla="*/ 226 h 245"/>
                <a:gd name="T4" fmla="*/ 2116 w 357"/>
                <a:gd name="T5" fmla="*/ 1291 h 245"/>
                <a:gd name="T6" fmla="*/ 2223 w 357"/>
                <a:gd name="T7" fmla="*/ 1450 h 245"/>
                <a:gd name="T8" fmla="*/ 2223 w 357"/>
                <a:gd name="T9" fmla="*/ 1477 h 245"/>
                <a:gd name="T10" fmla="*/ 153 w 357"/>
                <a:gd name="T11" fmla="*/ 1477 h 245"/>
                <a:gd name="T12" fmla="*/ 153 w 357"/>
                <a:gd name="T13" fmla="*/ 153 h 245"/>
                <a:gd name="T14" fmla="*/ 1324 w 357"/>
                <a:gd name="T15" fmla="*/ 153 h 245"/>
                <a:gd name="T16" fmla="*/ 2316 w 357"/>
                <a:gd name="T17" fmla="*/ 0 h 245"/>
                <a:gd name="T18" fmla="*/ 60 w 357"/>
                <a:gd name="T19" fmla="*/ 0 h 245"/>
                <a:gd name="T20" fmla="*/ 0 w 357"/>
                <a:gd name="T21" fmla="*/ 60 h 245"/>
                <a:gd name="T22" fmla="*/ 0 w 357"/>
                <a:gd name="T23" fmla="*/ 1570 h 245"/>
                <a:gd name="T24" fmla="*/ 60 w 357"/>
                <a:gd name="T25" fmla="*/ 1630 h 245"/>
                <a:gd name="T26" fmla="*/ 2316 w 357"/>
                <a:gd name="T27" fmla="*/ 1630 h 245"/>
                <a:gd name="T28" fmla="*/ 2376 w 357"/>
                <a:gd name="T29" fmla="*/ 1570 h 245"/>
                <a:gd name="T30" fmla="*/ 2376 w 357"/>
                <a:gd name="T31" fmla="*/ 60 h 245"/>
                <a:gd name="T32" fmla="*/ 2316 w 357"/>
                <a:gd name="T33" fmla="*/ 0 h 245"/>
                <a:gd name="T34" fmla="*/ 2236 w 357"/>
                <a:gd name="T35" fmla="*/ 1204 h 245"/>
                <a:gd name="T36" fmla="*/ 1497 w 357"/>
                <a:gd name="T37" fmla="*/ 140 h 245"/>
                <a:gd name="T38" fmla="*/ 2236 w 357"/>
                <a:gd name="T39" fmla="*/ 140 h 245"/>
                <a:gd name="T40" fmla="*/ 2236 w 357"/>
                <a:gd name="T41" fmla="*/ 1204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7" h="245">
                  <a:moveTo>
                    <a:pt x="199" y="23"/>
                  </a:moveTo>
                  <a:cubicBezTo>
                    <a:pt x="206" y="34"/>
                    <a:pt x="206" y="34"/>
                    <a:pt x="206" y="34"/>
                  </a:cubicBezTo>
                  <a:cubicBezTo>
                    <a:pt x="318" y="194"/>
                    <a:pt x="318" y="194"/>
                    <a:pt x="318" y="194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34" y="222"/>
                    <a:pt x="334" y="222"/>
                    <a:pt x="334" y="222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199" y="23"/>
                    <a:pt x="199" y="23"/>
                    <a:pt x="199" y="23"/>
                  </a:cubicBezTo>
                  <a:moveTo>
                    <a:pt x="34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41"/>
                    <a:pt x="4" y="245"/>
                    <a:pt x="9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3" y="245"/>
                    <a:pt x="357" y="241"/>
                    <a:pt x="357" y="236"/>
                  </a:cubicBezTo>
                  <a:cubicBezTo>
                    <a:pt x="357" y="9"/>
                    <a:pt x="357" y="9"/>
                    <a:pt x="357" y="9"/>
                  </a:cubicBezTo>
                  <a:cubicBezTo>
                    <a:pt x="357" y="4"/>
                    <a:pt x="353" y="0"/>
                    <a:pt x="348" y="0"/>
                  </a:cubicBezTo>
                  <a:moveTo>
                    <a:pt x="336" y="181"/>
                  </a:moveTo>
                  <a:cubicBezTo>
                    <a:pt x="225" y="21"/>
                    <a:pt x="225" y="21"/>
                    <a:pt x="225" y="21"/>
                  </a:cubicBezTo>
                  <a:cubicBezTo>
                    <a:pt x="336" y="21"/>
                    <a:pt x="336" y="21"/>
                    <a:pt x="336" y="21"/>
                  </a:cubicBezTo>
                  <a:lnTo>
                    <a:pt x="33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1407" y="2230"/>
              <a:ext cx="3174" cy="452"/>
            </a:xfrm>
            <a:custGeom>
              <a:avLst/>
              <a:gdLst>
                <a:gd name="T0" fmla="*/ 3161 w 477"/>
                <a:gd name="T1" fmla="*/ 312 h 68"/>
                <a:gd name="T2" fmla="*/ 3167 w 477"/>
                <a:gd name="T3" fmla="*/ 312 h 68"/>
                <a:gd name="T4" fmla="*/ 2808 w 477"/>
                <a:gd name="T5" fmla="*/ 33 h 68"/>
                <a:gd name="T6" fmla="*/ 2728 w 477"/>
                <a:gd name="T7" fmla="*/ 0 h 68"/>
                <a:gd name="T8" fmla="*/ 439 w 477"/>
                <a:gd name="T9" fmla="*/ 0 h 68"/>
                <a:gd name="T10" fmla="*/ 366 w 477"/>
                <a:gd name="T11" fmla="*/ 27 h 68"/>
                <a:gd name="T12" fmla="*/ 7 w 477"/>
                <a:gd name="T13" fmla="*/ 312 h 68"/>
                <a:gd name="T14" fmla="*/ 7 w 477"/>
                <a:gd name="T15" fmla="*/ 312 h 68"/>
                <a:gd name="T16" fmla="*/ 0 w 477"/>
                <a:gd name="T17" fmla="*/ 352 h 68"/>
                <a:gd name="T18" fmla="*/ 93 w 477"/>
                <a:gd name="T19" fmla="*/ 445 h 68"/>
                <a:gd name="T20" fmla="*/ 180 w 477"/>
                <a:gd name="T21" fmla="*/ 452 h 68"/>
                <a:gd name="T22" fmla="*/ 1584 w 477"/>
                <a:gd name="T23" fmla="*/ 452 h 68"/>
                <a:gd name="T24" fmla="*/ 1590 w 477"/>
                <a:gd name="T25" fmla="*/ 452 h 68"/>
                <a:gd name="T26" fmla="*/ 2994 w 477"/>
                <a:gd name="T27" fmla="*/ 452 h 68"/>
                <a:gd name="T28" fmla="*/ 3081 w 477"/>
                <a:gd name="T29" fmla="*/ 445 h 68"/>
                <a:gd name="T30" fmla="*/ 3174 w 477"/>
                <a:gd name="T31" fmla="*/ 352 h 68"/>
                <a:gd name="T32" fmla="*/ 3161 w 477"/>
                <a:gd name="T33" fmla="*/ 312 h 68"/>
                <a:gd name="T34" fmla="*/ 1211 w 477"/>
                <a:gd name="T35" fmla="*/ 332 h 68"/>
                <a:gd name="T36" fmla="*/ 1324 w 477"/>
                <a:gd name="T37" fmla="*/ 193 h 68"/>
                <a:gd name="T38" fmla="*/ 1843 w 477"/>
                <a:gd name="T39" fmla="*/ 193 h 68"/>
                <a:gd name="T40" fmla="*/ 1963 w 477"/>
                <a:gd name="T41" fmla="*/ 332 h 68"/>
                <a:gd name="T42" fmla="*/ 1211 w 477"/>
                <a:gd name="T43" fmla="*/ 332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7" h="68">
                  <a:moveTo>
                    <a:pt x="475" y="47"/>
                  </a:moveTo>
                  <a:cubicBezTo>
                    <a:pt x="476" y="47"/>
                    <a:pt x="476" y="47"/>
                    <a:pt x="476" y="47"/>
                  </a:cubicBezTo>
                  <a:cubicBezTo>
                    <a:pt x="473" y="44"/>
                    <a:pt x="438" y="17"/>
                    <a:pt x="422" y="5"/>
                  </a:cubicBezTo>
                  <a:cubicBezTo>
                    <a:pt x="418" y="2"/>
                    <a:pt x="414" y="0"/>
                    <a:pt x="410" y="0"/>
                  </a:cubicBezTo>
                  <a:cubicBezTo>
                    <a:pt x="295" y="0"/>
                    <a:pt x="180" y="0"/>
                    <a:pt x="66" y="0"/>
                  </a:cubicBezTo>
                  <a:cubicBezTo>
                    <a:pt x="62" y="0"/>
                    <a:pt x="58" y="2"/>
                    <a:pt x="55" y="4"/>
                  </a:cubicBezTo>
                  <a:cubicBezTo>
                    <a:pt x="38" y="17"/>
                    <a:pt x="3" y="45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50"/>
                    <a:pt x="0" y="53"/>
                  </a:cubicBezTo>
                  <a:cubicBezTo>
                    <a:pt x="2" y="61"/>
                    <a:pt x="7" y="65"/>
                    <a:pt x="14" y="67"/>
                  </a:cubicBezTo>
                  <a:cubicBezTo>
                    <a:pt x="18" y="68"/>
                    <a:pt x="22" y="68"/>
                    <a:pt x="27" y="68"/>
                  </a:cubicBezTo>
                  <a:cubicBezTo>
                    <a:pt x="97" y="68"/>
                    <a:pt x="168" y="68"/>
                    <a:pt x="238" y="68"/>
                  </a:cubicBezTo>
                  <a:cubicBezTo>
                    <a:pt x="239" y="68"/>
                    <a:pt x="239" y="68"/>
                    <a:pt x="239" y="68"/>
                  </a:cubicBezTo>
                  <a:cubicBezTo>
                    <a:pt x="309" y="68"/>
                    <a:pt x="380" y="68"/>
                    <a:pt x="450" y="68"/>
                  </a:cubicBezTo>
                  <a:cubicBezTo>
                    <a:pt x="455" y="68"/>
                    <a:pt x="459" y="68"/>
                    <a:pt x="463" y="67"/>
                  </a:cubicBezTo>
                  <a:cubicBezTo>
                    <a:pt x="470" y="65"/>
                    <a:pt x="475" y="61"/>
                    <a:pt x="477" y="53"/>
                  </a:cubicBezTo>
                  <a:cubicBezTo>
                    <a:pt x="477" y="50"/>
                    <a:pt x="477" y="48"/>
                    <a:pt x="475" y="47"/>
                  </a:cubicBezTo>
                  <a:moveTo>
                    <a:pt x="182" y="50"/>
                  </a:moveTo>
                  <a:cubicBezTo>
                    <a:pt x="199" y="29"/>
                    <a:pt x="199" y="29"/>
                    <a:pt x="199" y="29"/>
                  </a:cubicBezTo>
                  <a:cubicBezTo>
                    <a:pt x="277" y="29"/>
                    <a:pt x="277" y="29"/>
                    <a:pt x="277" y="29"/>
                  </a:cubicBezTo>
                  <a:cubicBezTo>
                    <a:pt x="295" y="50"/>
                    <a:pt x="295" y="50"/>
                    <a:pt x="295" y="50"/>
                  </a:cubicBezTo>
                  <a:lnTo>
                    <a:pt x="182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6276"/>
            <a:ext cx="4572000" cy="2578112"/>
          </a:xfrm>
        </p:spPr>
        <p:txBody>
          <a:bodyPr tIns="180000" bIns="18000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584388"/>
            <a:ext cx="4572000" cy="1996739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4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chline weiß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65187"/>
          </a:xfrm>
        </p:spPr>
        <p:txBody>
          <a:bodyPr tIns="10800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0"/>
          </p:nvPr>
        </p:nvSpPr>
        <p:spPr>
          <a:xfrm>
            <a:off x="211204" y="4921250"/>
            <a:ext cx="808037" cy="107950"/>
          </a:xfrm>
        </p:spPr>
        <p:txBody>
          <a:bodyPr/>
          <a:lstStyle>
            <a:lvl1pPr>
              <a:defRPr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98128F28-42A6-44DB-B878-3ECC7983931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7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72000" y="0"/>
            <a:ext cx="4572000" cy="514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6276"/>
            <a:ext cx="4572000" cy="1421772"/>
          </a:xfrm>
        </p:spPr>
        <p:txBody>
          <a:bodyPr tIns="7668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1104900"/>
            <a:ext cx="4572000" cy="2371725"/>
          </a:xfrm>
        </p:spPr>
        <p:txBody>
          <a:bodyPr tIns="0"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7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Piktogramm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4572000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5887521" y="2780070"/>
            <a:ext cx="1940959" cy="2196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6276"/>
            <a:ext cx="4572000" cy="2578112"/>
          </a:xfrm>
        </p:spPr>
        <p:txBody>
          <a:bodyPr tIns="180000" bIns="18000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2584388"/>
            <a:ext cx="4572000" cy="1996739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3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073400"/>
            <a:ext cx="1165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9850"/>
          </a:xfrm>
          <a:solidFill>
            <a:schemeClr val="accent3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6276"/>
            <a:ext cx="4572000" cy="1989409"/>
          </a:xfrm>
        </p:spPr>
        <p:txBody>
          <a:bodyPr tIns="360000" bIns="18000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1995686"/>
            <a:ext cx="4572000" cy="569746"/>
          </a:xfrm>
        </p:spPr>
        <p:txBody>
          <a:bodyPr tIns="180000"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chart 4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572000" y="2584450"/>
            <a:ext cx="4572000" cy="2559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073400"/>
            <a:ext cx="1165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0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584389"/>
          </a:xfrm>
          <a:solidFill>
            <a:schemeClr val="accent3"/>
          </a:solidFill>
        </p:spPr>
        <p:txBody>
          <a:bodyPr anchor="ctr" anchorCtr="0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79897"/>
            <a:ext cx="4572000" cy="1211381"/>
          </a:xfrm>
        </p:spPr>
        <p:txBody>
          <a:bodyPr tIns="360000" bIns="18000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791279"/>
            <a:ext cx="4572000" cy="575010"/>
          </a:xfrm>
        </p:spPr>
        <p:txBody>
          <a:bodyPr tIns="180000"/>
          <a:lstStyle>
            <a:lvl1pPr marL="0" indent="0" algn="l">
              <a:buNone/>
              <a:defRPr b="1">
                <a:solidFill>
                  <a:schemeClr val="tx2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026" cy="464185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82598" y="-6980"/>
            <a:ext cx="6075362" cy="4865044"/>
          </a:xfrm>
        </p:spPr>
        <p:txBody>
          <a:bodyPr anchor="ctr" anchorCtr="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4560888" y="4921250"/>
            <a:ext cx="3646487" cy="222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Jugendstammtisch 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4BB3-0F3E-4896-85C4-B2225FFF5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03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5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rgbClr val="FFFFFF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FFFF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7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026" cy="464185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 anchor="ctr" anchorCtr="0"/>
          <a:lstStyle>
            <a:lvl1pPr>
              <a:spcBef>
                <a:spcPts val="600"/>
              </a:spcBef>
              <a:spcAft>
                <a:spcPts val="600"/>
              </a:spcAft>
              <a:defRPr sz="20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2000"/>
            </a:lvl3pPr>
            <a:lvl4pPr>
              <a:spcBef>
                <a:spcPts val="600"/>
              </a:spcBef>
              <a:spcAft>
                <a:spcPts val="600"/>
              </a:spcAft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138E-2BE4-406D-A43C-9EF0836EEF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6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1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30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026" cy="1516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0"/>
            <a:ext cx="6075362" cy="48650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068638" cy="28448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3FFC-11A9-48D1-A487-638280B7A3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2 SP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3060700" cy="2570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8" name="Gruppierung 25"/>
          <p:cNvGrpSpPr>
            <a:grpSpLocks/>
          </p:cNvGrpSpPr>
          <p:nvPr/>
        </p:nvGrpSpPr>
        <p:grpSpPr bwMode="auto">
          <a:xfrm>
            <a:off x="371475" y="4740275"/>
            <a:ext cx="2609850" cy="379413"/>
            <a:chOff x="387351" y="4741051"/>
            <a:chExt cx="2609849" cy="379044"/>
          </a:xfrm>
        </p:grpSpPr>
        <p:sp>
          <p:nvSpPr>
            <p:cNvPr id="10" name="Text Box 26"/>
            <p:cNvSpPr txBox="1">
              <a:spLocks noChangeArrowheads="1"/>
            </p:cNvSpPr>
            <p:nvPr/>
          </p:nvSpPr>
          <p:spPr bwMode="auto">
            <a:xfrm>
              <a:off x="492844" y="4750763"/>
              <a:ext cx="250435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Sparkasse Rg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parkasse Rg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parkasse Rg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parkasse Rg" pitchFamily="34" charset="0"/>
                </a:defRPr>
              </a:lvl9pPr>
            </a:lstStyle>
            <a:p>
              <a:pPr defTabSz="914400"/>
              <a:r>
                <a:rPr lang="de-DE" altLang="de-DE" sz="900">
                  <a:solidFill>
                    <a:schemeClr val="tx2"/>
                  </a:solidFill>
                  <a:ea typeface="Sparkasse Rg" pitchFamily="34" charset="0"/>
                  <a:cs typeface="Sparkasse Rg" pitchFamily="34" charset="0"/>
                </a:rPr>
                <a:t>Sparkasse</a:t>
              </a:r>
            </a:p>
            <a:p>
              <a:pPr defTabSz="914400"/>
              <a:r>
                <a:rPr lang="de-DE" altLang="de-DE" sz="900">
                  <a:solidFill>
                    <a:srgbClr val="FF0000"/>
                  </a:solidFill>
                  <a:ea typeface="Sparkasse Rg" pitchFamily="34" charset="0"/>
                  <a:cs typeface="Sparkasse Rg" pitchFamily="34" charset="0"/>
                </a:rPr>
                <a:t>Koblenz</a:t>
              </a:r>
            </a:p>
          </p:txBody>
        </p:sp>
        <p:sp>
          <p:nvSpPr>
            <p:cNvPr id="11" name="Freeform 27"/>
            <p:cNvSpPr>
              <a:spLocks noChangeAspect="1" noEditPoints="1"/>
            </p:cNvSpPr>
            <p:nvPr/>
          </p:nvSpPr>
          <p:spPr bwMode="auto">
            <a:xfrm>
              <a:off x="387351" y="4741051"/>
              <a:ext cx="129159" cy="168021"/>
            </a:xfrm>
            <a:custGeom>
              <a:avLst/>
              <a:gdLst>
                <a:gd name="T0" fmla="*/ 43378 w 12705"/>
                <a:gd name="T1" fmla="*/ 17165 h 16464"/>
                <a:gd name="T2" fmla="*/ 44852 w 12705"/>
                <a:gd name="T3" fmla="*/ 12634 h 16464"/>
                <a:gd name="T4" fmla="*/ 47231 w 12705"/>
                <a:gd name="T5" fmla="*/ 8613 h 16464"/>
                <a:gd name="T6" fmla="*/ 50393 w 12705"/>
                <a:gd name="T7" fmla="*/ 5235 h 16464"/>
                <a:gd name="T8" fmla="*/ 54225 w 12705"/>
                <a:gd name="T9" fmla="*/ 2602 h 16464"/>
                <a:gd name="T10" fmla="*/ 58637 w 12705"/>
                <a:gd name="T11" fmla="*/ 796 h 16464"/>
                <a:gd name="T12" fmla="*/ 63415 w 12705"/>
                <a:gd name="T13" fmla="*/ 31 h 16464"/>
                <a:gd name="T14" fmla="*/ 68316 w 12705"/>
                <a:gd name="T15" fmla="*/ 327 h 16464"/>
                <a:gd name="T16" fmla="*/ 72900 w 12705"/>
                <a:gd name="T17" fmla="*/ 1694 h 16464"/>
                <a:gd name="T18" fmla="*/ 76967 w 12705"/>
                <a:gd name="T19" fmla="*/ 3970 h 16464"/>
                <a:gd name="T20" fmla="*/ 80403 w 12705"/>
                <a:gd name="T21" fmla="*/ 7021 h 16464"/>
                <a:gd name="T22" fmla="*/ 83117 w 12705"/>
                <a:gd name="T23" fmla="*/ 10777 h 16464"/>
                <a:gd name="T24" fmla="*/ 85028 w 12705"/>
                <a:gd name="T25" fmla="*/ 15114 h 16464"/>
                <a:gd name="T26" fmla="*/ 85913 w 12705"/>
                <a:gd name="T27" fmla="*/ 19839 h 16464"/>
                <a:gd name="T28" fmla="*/ 85740 w 12705"/>
                <a:gd name="T29" fmla="*/ 24758 h 16464"/>
                <a:gd name="T30" fmla="*/ 84490 w 12705"/>
                <a:gd name="T31" fmla="*/ 29391 h 16464"/>
                <a:gd name="T32" fmla="*/ 82304 w 12705"/>
                <a:gd name="T33" fmla="*/ 33545 h 16464"/>
                <a:gd name="T34" fmla="*/ 79335 w 12705"/>
                <a:gd name="T35" fmla="*/ 37056 h 16464"/>
                <a:gd name="T36" fmla="*/ 75676 w 12705"/>
                <a:gd name="T37" fmla="*/ 39862 h 16464"/>
                <a:gd name="T38" fmla="*/ 71396 w 12705"/>
                <a:gd name="T39" fmla="*/ 41883 h 16464"/>
                <a:gd name="T40" fmla="*/ 66709 w 12705"/>
                <a:gd name="T41" fmla="*/ 42883 h 16464"/>
                <a:gd name="T42" fmla="*/ 61789 w 12705"/>
                <a:gd name="T43" fmla="*/ 42832 h 16464"/>
                <a:gd name="T44" fmla="*/ 57123 w 12705"/>
                <a:gd name="T45" fmla="*/ 41699 h 16464"/>
                <a:gd name="T46" fmla="*/ 52873 w 12705"/>
                <a:gd name="T47" fmla="*/ 39587 h 16464"/>
                <a:gd name="T48" fmla="*/ 49254 w 12705"/>
                <a:gd name="T49" fmla="*/ 36698 h 16464"/>
                <a:gd name="T50" fmla="*/ 46357 w 12705"/>
                <a:gd name="T51" fmla="*/ 33106 h 16464"/>
                <a:gd name="T52" fmla="*/ 44253 w 12705"/>
                <a:gd name="T53" fmla="*/ 28891 h 16464"/>
                <a:gd name="T54" fmla="*/ 43114 w 12705"/>
                <a:gd name="T55" fmla="*/ 24228 h 16464"/>
                <a:gd name="T56" fmla="*/ 19803 w 12705"/>
                <a:gd name="T57" fmla="*/ 167970 h 16464"/>
                <a:gd name="T58" fmla="*/ 15076 w 12705"/>
                <a:gd name="T59" fmla="*/ 167072 h 16464"/>
                <a:gd name="T60" fmla="*/ 10735 w 12705"/>
                <a:gd name="T61" fmla="*/ 165164 h 16464"/>
                <a:gd name="T62" fmla="*/ 7015 w 12705"/>
                <a:gd name="T63" fmla="*/ 162459 h 16464"/>
                <a:gd name="T64" fmla="*/ 3965 w 12705"/>
                <a:gd name="T65" fmla="*/ 158999 h 16464"/>
                <a:gd name="T66" fmla="*/ 1688 w 12705"/>
                <a:gd name="T67" fmla="*/ 154907 h 16464"/>
                <a:gd name="T68" fmla="*/ 315 w 12705"/>
                <a:gd name="T69" fmla="*/ 150325 h 16464"/>
                <a:gd name="T70" fmla="*/ 98905 w 12705"/>
                <a:gd name="T71" fmla="*/ 137936 h 16464"/>
                <a:gd name="T72" fmla="*/ 234 w 12705"/>
                <a:gd name="T73" fmla="*/ 74264 h 16464"/>
                <a:gd name="T74" fmla="*/ 1474 w 12705"/>
                <a:gd name="T75" fmla="*/ 69652 h 16464"/>
                <a:gd name="T76" fmla="*/ 3670 w 12705"/>
                <a:gd name="T77" fmla="*/ 65498 h 16464"/>
                <a:gd name="T78" fmla="*/ 6638 w 12705"/>
                <a:gd name="T79" fmla="*/ 61967 h 16464"/>
                <a:gd name="T80" fmla="*/ 10298 w 12705"/>
                <a:gd name="T81" fmla="*/ 59171 h 16464"/>
                <a:gd name="T82" fmla="*/ 14568 w 12705"/>
                <a:gd name="T83" fmla="*/ 57170 h 16464"/>
                <a:gd name="T84" fmla="*/ 19254 w 12705"/>
                <a:gd name="T85" fmla="*/ 56160 h 16464"/>
                <a:gd name="T86" fmla="*/ 109854 w 12705"/>
                <a:gd name="T87" fmla="*/ 56160 h 16464"/>
                <a:gd name="T88" fmla="*/ 114550 w 12705"/>
                <a:gd name="T89" fmla="*/ 57170 h 16464"/>
                <a:gd name="T90" fmla="*/ 118841 w 12705"/>
                <a:gd name="T91" fmla="*/ 59171 h 16464"/>
                <a:gd name="T92" fmla="*/ 122510 w 12705"/>
                <a:gd name="T93" fmla="*/ 61967 h 16464"/>
                <a:gd name="T94" fmla="*/ 125479 w 12705"/>
                <a:gd name="T95" fmla="*/ 65498 h 16464"/>
                <a:gd name="T96" fmla="*/ 127685 w 12705"/>
                <a:gd name="T97" fmla="*/ 69652 h 16464"/>
                <a:gd name="T98" fmla="*/ 128915 w 12705"/>
                <a:gd name="T99" fmla="*/ 74264 h 16464"/>
                <a:gd name="T100" fmla="*/ 30030 w 12705"/>
                <a:gd name="T101" fmla="*/ 99023 h 16464"/>
                <a:gd name="T102" fmla="*/ 128834 w 12705"/>
                <a:gd name="T103" fmla="*/ 150325 h 16464"/>
                <a:gd name="T104" fmla="*/ 127471 w 12705"/>
                <a:gd name="T105" fmla="*/ 154907 h 16464"/>
                <a:gd name="T106" fmla="*/ 125184 w 12705"/>
                <a:gd name="T107" fmla="*/ 158999 h 16464"/>
                <a:gd name="T108" fmla="*/ 122134 w 12705"/>
                <a:gd name="T109" fmla="*/ 162459 h 16464"/>
                <a:gd name="T110" fmla="*/ 118393 w 12705"/>
                <a:gd name="T111" fmla="*/ 165164 h 16464"/>
                <a:gd name="T112" fmla="*/ 114042 w 12705"/>
                <a:gd name="T113" fmla="*/ 167072 h 16464"/>
                <a:gd name="T114" fmla="*/ 109305 w 12705"/>
                <a:gd name="T115" fmla="*/ 167970 h 164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2705" h="16464">
                  <a:moveTo>
                    <a:pt x="4226" y="2105"/>
                  </a:moveTo>
                  <a:lnTo>
                    <a:pt x="4226" y="2052"/>
                  </a:lnTo>
                  <a:lnTo>
                    <a:pt x="4228" y="1997"/>
                  </a:lnTo>
                  <a:lnTo>
                    <a:pt x="4231" y="1944"/>
                  </a:lnTo>
                  <a:lnTo>
                    <a:pt x="4236" y="1890"/>
                  </a:lnTo>
                  <a:lnTo>
                    <a:pt x="4241" y="1838"/>
                  </a:lnTo>
                  <a:lnTo>
                    <a:pt x="4248" y="1786"/>
                  </a:lnTo>
                  <a:lnTo>
                    <a:pt x="4258" y="1734"/>
                  </a:lnTo>
                  <a:lnTo>
                    <a:pt x="4267" y="1682"/>
                  </a:lnTo>
                  <a:lnTo>
                    <a:pt x="4278" y="1631"/>
                  </a:lnTo>
                  <a:lnTo>
                    <a:pt x="4291" y="1581"/>
                  </a:lnTo>
                  <a:lnTo>
                    <a:pt x="4304" y="1531"/>
                  </a:lnTo>
                  <a:lnTo>
                    <a:pt x="4320" y="1481"/>
                  </a:lnTo>
                  <a:lnTo>
                    <a:pt x="4335" y="1431"/>
                  </a:lnTo>
                  <a:lnTo>
                    <a:pt x="4353" y="1382"/>
                  </a:lnTo>
                  <a:lnTo>
                    <a:pt x="4371" y="1334"/>
                  </a:lnTo>
                  <a:lnTo>
                    <a:pt x="4392" y="1285"/>
                  </a:lnTo>
                  <a:lnTo>
                    <a:pt x="4412" y="1238"/>
                  </a:lnTo>
                  <a:lnTo>
                    <a:pt x="4435" y="1191"/>
                  </a:lnTo>
                  <a:lnTo>
                    <a:pt x="4458" y="1145"/>
                  </a:lnTo>
                  <a:lnTo>
                    <a:pt x="4482" y="1100"/>
                  </a:lnTo>
                  <a:lnTo>
                    <a:pt x="4507" y="1056"/>
                  </a:lnTo>
                  <a:lnTo>
                    <a:pt x="4533" y="1012"/>
                  </a:lnTo>
                  <a:lnTo>
                    <a:pt x="4560" y="968"/>
                  </a:lnTo>
                  <a:lnTo>
                    <a:pt x="4588" y="926"/>
                  </a:lnTo>
                  <a:lnTo>
                    <a:pt x="4617" y="885"/>
                  </a:lnTo>
                  <a:lnTo>
                    <a:pt x="4646" y="844"/>
                  </a:lnTo>
                  <a:lnTo>
                    <a:pt x="4677" y="805"/>
                  </a:lnTo>
                  <a:lnTo>
                    <a:pt x="4709" y="765"/>
                  </a:lnTo>
                  <a:lnTo>
                    <a:pt x="4741" y="726"/>
                  </a:lnTo>
                  <a:lnTo>
                    <a:pt x="4775" y="688"/>
                  </a:lnTo>
                  <a:lnTo>
                    <a:pt x="4809" y="651"/>
                  </a:lnTo>
                  <a:lnTo>
                    <a:pt x="4845" y="615"/>
                  </a:lnTo>
                  <a:lnTo>
                    <a:pt x="4882" y="580"/>
                  </a:lnTo>
                  <a:lnTo>
                    <a:pt x="4919" y="546"/>
                  </a:lnTo>
                  <a:lnTo>
                    <a:pt x="4957" y="513"/>
                  </a:lnTo>
                  <a:lnTo>
                    <a:pt x="4996" y="481"/>
                  </a:lnTo>
                  <a:lnTo>
                    <a:pt x="5035" y="450"/>
                  </a:lnTo>
                  <a:lnTo>
                    <a:pt x="5076" y="419"/>
                  </a:lnTo>
                  <a:lnTo>
                    <a:pt x="5117" y="389"/>
                  </a:lnTo>
                  <a:lnTo>
                    <a:pt x="5159" y="360"/>
                  </a:lnTo>
                  <a:lnTo>
                    <a:pt x="5201" y="333"/>
                  </a:lnTo>
                  <a:lnTo>
                    <a:pt x="5245" y="307"/>
                  </a:lnTo>
                  <a:lnTo>
                    <a:pt x="5289" y="281"/>
                  </a:lnTo>
                  <a:lnTo>
                    <a:pt x="5334" y="255"/>
                  </a:lnTo>
                  <a:lnTo>
                    <a:pt x="5380" y="232"/>
                  </a:lnTo>
                  <a:lnTo>
                    <a:pt x="5426" y="209"/>
                  </a:lnTo>
                  <a:lnTo>
                    <a:pt x="5473" y="186"/>
                  </a:lnTo>
                  <a:lnTo>
                    <a:pt x="5522" y="166"/>
                  </a:lnTo>
                  <a:lnTo>
                    <a:pt x="5570" y="145"/>
                  </a:lnTo>
                  <a:lnTo>
                    <a:pt x="5619" y="127"/>
                  </a:lnTo>
                  <a:lnTo>
                    <a:pt x="5668" y="109"/>
                  </a:lnTo>
                  <a:lnTo>
                    <a:pt x="5718" y="93"/>
                  </a:lnTo>
                  <a:lnTo>
                    <a:pt x="5768" y="78"/>
                  </a:lnTo>
                  <a:lnTo>
                    <a:pt x="5819" y="65"/>
                  </a:lnTo>
                  <a:lnTo>
                    <a:pt x="5869" y="52"/>
                  </a:lnTo>
                  <a:lnTo>
                    <a:pt x="5921" y="41"/>
                  </a:lnTo>
                  <a:lnTo>
                    <a:pt x="5973" y="32"/>
                  </a:lnTo>
                  <a:lnTo>
                    <a:pt x="6025" y="24"/>
                  </a:lnTo>
                  <a:lnTo>
                    <a:pt x="6078" y="16"/>
                  </a:lnTo>
                  <a:lnTo>
                    <a:pt x="6130" y="10"/>
                  </a:lnTo>
                  <a:lnTo>
                    <a:pt x="6184" y="6"/>
                  </a:lnTo>
                  <a:lnTo>
                    <a:pt x="6238" y="3"/>
                  </a:lnTo>
                  <a:lnTo>
                    <a:pt x="6291" y="1"/>
                  </a:lnTo>
                  <a:lnTo>
                    <a:pt x="6346" y="0"/>
                  </a:lnTo>
                  <a:lnTo>
                    <a:pt x="6400" y="1"/>
                  </a:lnTo>
                  <a:lnTo>
                    <a:pt x="6455" y="3"/>
                  </a:lnTo>
                  <a:lnTo>
                    <a:pt x="6509" y="6"/>
                  </a:lnTo>
                  <a:lnTo>
                    <a:pt x="6562" y="10"/>
                  </a:lnTo>
                  <a:lnTo>
                    <a:pt x="6615" y="16"/>
                  </a:lnTo>
                  <a:lnTo>
                    <a:pt x="6668" y="24"/>
                  </a:lnTo>
                  <a:lnTo>
                    <a:pt x="6720" y="32"/>
                  </a:lnTo>
                  <a:lnTo>
                    <a:pt x="6772" y="41"/>
                  </a:lnTo>
                  <a:lnTo>
                    <a:pt x="6823" y="52"/>
                  </a:lnTo>
                  <a:lnTo>
                    <a:pt x="6874" y="65"/>
                  </a:lnTo>
                  <a:lnTo>
                    <a:pt x="6924" y="78"/>
                  </a:lnTo>
                  <a:lnTo>
                    <a:pt x="6974" y="93"/>
                  </a:lnTo>
                  <a:lnTo>
                    <a:pt x="7023" y="109"/>
                  </a:lnTo>
                  <a:lnTo>
                    <a:pt x="7073" y="127"/>
                  </a:lnTo>
                  <a:lnTo>
                    <a:pt x="7122" y="145"/>
                  </a:lnTo>
                  <a:lnTo>
                    <a:pt x="7171" y="166"/>
                  </a:lnTo>
                  <a:lnTo>
                    <a:pt x="7218" y="186"/>
                  </a:lnTo>
                  <a:lnTo>
                    <a:pt x="7265" y="209"/>
                  </a:lnTo>
                  <a:lnTo>
                    <a:pt x="7311" y="232"/>
                  </a:lnTo>
                  <a:lnTo>
                    <a:pt x="7356" y="255"/>
                  </a:lnTo>
                  <a:lnTo>
                    <a:pt x="7401" y="281"/>
                  </a:lnTo>
                  <a:lnTo>
                    <a:pt x="7444" y="307"/>
                  </a:lnTo>
                  <a:lnTo>
                    <a:pt x="7487" y="333"/>
                  </a:lnTo>
                  <a:lnTo>
                    <a:pt x="7530" y="360"/>
                  </a:lnTo>
                  <a:lnTo>
                    <a:pt x="7571" y="389"/>
                  </a:lnTo>
                  <a:lnTo>
                    <a:pt x="7612" y="419"/>
                  </a:lnTo>
                  <a:lnTo>
                    <a:pt x="7651" y="450"/>
                  </a:lnTo>
                  <a:lnTo>
                    <a:pt x="7690" y="481"/>
                  </a:lnTo>
                  <a:lnTo>
                    <a:pt x="7730" y="513"/>
                  </a:lnTo>
                  <a:lnTo>
                    <a:pt x="7767" y="546"/>
                  </a:lnTo>
                  <a:lnTo>
                    <a:pt x="7804" y="580"/>
                  </a:lnTo>
                  <a:lnTo>
                    <a:pt x="7840" y="615"/>
                  </a:lnTo>
                  <a:lnTo>
                    <a:pt x="7875" y="651"/>
                  </a:lnTo>
                  <a:lnTo>
                    <a:pt x="7909" y="688"/>
                  </a:lnTo>
                  <a:lnTo>
                    <a:pt x="7943" y="726"/>
                  </a:lnTo>
                  <a:lnTo>
                    <a:pt x="7975" y="765"/>
                  </a:lnTo>
                  <a:lnTo>
                    <a:pt x="8007" y="805"/>
                  </a:lnTo>
                  <a:lnTo>
                    <a:pt x="8037" y="844"/>
                  </a:lnTo>
                  <a:lnTo>
                    <a:pt x="8067" y="885"/>
                  </a:lnTo>
                  <a:lnTo>
                    <a:pt x="8096" y="926"/>
                  </a:lnTo>
                  <a:lnTo>
                    <a:pt x="8124" y="968"/>
                  </a:lnTo>
                  <a:lnTo>
                    <a:pt x="8150" y="1012"/>
                  </a:lnTo>
                  <a:lnTo>
                    <a:pt x="8176" y="1056"/>
                  </a:lnTo>
                  <a:lnTo>
                    <a:pt x="8201" y="1100"/>
                  </a:lnTo>
                  <a:lnTo>
                    <a:pt x="8225" y="1145"/>
                  </a:lnTo>
                  <a:lnTo>
                    <a:pt x="8248" y="1191"/>
                  </a:lnTo>
                  <a:lnTo>
                    <a:pt x="8270" y="1238"/>
                  </a:lnTo>
                  <a:lnTo>
                    <a:pt x="8292" y="1285"/>
                  </a:lnTo>
                  <a:lnTo>
                    <a:pt x="8311" y="1334"/>
                  </a:lnTo>
                  <a:lnTo>
                    <a:pt x="8330" y="1382"/>
                  </a:lnTo>
                  <a:lnTo>
                    <a:pt x="8347" y="1431"/>
                  </a:lnTo>
                  <a:lnTo>
                    <a:pt x="8364" y="1481"/>
                  </a:lnTo>
                  <a:lnTo>
                    <a:pt x="8378" y="1531"/>
                  </a:lnTo>
                  <a:lnTo>
                    <a:pt x="8393" y="1581"/>
                  </a:lnTo>
                  <a:lnTo>
                    <a:pt x="8405" y="1631"/>
                  </a:lnTo>
                  <a:lnTo>
                    <a:pt x="8415" y="1682"/>
                  </a:lnTo>
                  <a:lnTo>
                    <a:pt x="8426" y="1734"/>
                  </a:lnTo>
                  <a:lnTo>
                    <a:pt x="8434" y="1786"/>
                  </a:lnTo>
                  <a:lnTo>
                    <a:pt x="8441" y="1838"/>
                  </a:lnTo>
                  <a:lnTo>
                    <a:pt x="8447" y="1890"/>
                  </a:lnTo>
                  <a:lnTo>
                    <a:pt x="8451" y="1944"/>
                  </a:lnTo>
                  <a:lnTo>
                    <a:pt x="8456" y="1997"/>
                  </a:lnTo>
                  <a:lnTo>
                    <a:pt x="8458" y="2052"/>
                  </a:lnTo>
                  <a:lnTo>
                    <a:pt x="8458" y="2105"/>
                  </a:lnTo>
                  <a:lnTo>
                    <a:pt x="8458" y="2160"/>
                  </a:lnTo>
                  <a:lnTo>
                    <a:pt x="8456" y="2214"/>
                  </a:lnTo>
                  <a:lnTo>
                    <a:pt x="8451" y="2268"/>
                  </a:lnTo>
                  <a:lnTo>
                    <a:pt x="8447" y="2321"/>
                  </a:lnTo>
                  <a:lnTo>
                    <a:pt x="8441" y="2374"/>
                  </a:lnTo>
                  <a:lnTo>
                    <a:pt x="8434" y="2426"/>
                  </a:lnTo>
                  <a:lnTo>
                    <a:pt x="8426" y="2478"/>
                  </a:lnTo>
                  <a:lnTo>
                    <a:pt x="8415" y="2530"/>
                  </a:lnTo>
                  <a:lnTo>
                    <a:pt x="8405" y="2581"/>
                  </a:lnTo>
                  <a:lnTo>
                    <a:pt x="8393" y="2632"/>
                  </a:lnTo>
                  <a:lnTo>
                    <a:pt x="8378" y="2683"/>
                  </a:lnTo>
                  <a:lnTo>
                    <a:pt x="8364" y="2732"/>
                  </a:lnTo>
                  <a:lnTo>
                    <a:pt x="8347" y="2782"/>
                  </a:lnTo>
                  <a:lnTo>
                    <a:pt x="8330" y="2831"/>
                  </a:lnTo>
                  <a:lnTo>
                    <a:pt x="8311" y="2880"/>
                  </a:lnTo>
                  <a:lnTo>
                    <a:pt x="8292" y="2929"/>
                  </a:lnTo>
                  <a:lnTo>
                    <a:pt x="8270" y="2976"/>
                  </a:lnTo>
                  <a:lnTo>
                    <a:pt x="8248" y="3022"/>
                  </a:lnTo>
                  <a:lnTo>
                    <a:pt x="8225" y="3068"/>
                  </a:lnTo>
                  <a:lnTo>
                    <a:pt x="8201" y="3114"/>
                  </a:lnTo>
                  <a:lnTo>
                    <a:pt x="8176" y="3158"/>
                  </a:lnTo>
                  <a:lnTo>
                    <a:pt x="8150" y="3201"/>
                  </a:lnTo>
                  <a:lnTo>
                    <a:pt x="8124" y="3244"/>
                  </a:lnTo>
                  <a:lnTo>
                    <a:pt x="8096" y="3287"/>
                  </a:lnTo>
                  <a:lnTo>
                    <a:pt x="8067" y="3328"/>
                  </a:lnTo>
                  <a:lnTo>
                    <a:pt x="8037" y="3369"/>
                  </a:lnTo>
                  <a:lnTo>
                    <a:pt x="8007" y="3409"/>
                  </a:lnTo>
                  <a:lnTo>
                    <a:pt x="7975" y="3448"/>
                  </a:lnTo>
                  <a:lnTo>
                    <a:pt x="7943" y="3486"/>
                  </a:lnTo>
                  <a:lnTo>
                    <a:pt x="7909" y="3523"/>
                  </a:lnTo>
                  <a:lnTo>
                    <a:pt x="7875" y="3560"/>
                  </a:lnTo>
                  <a:lnTo>
                    <a:pt x="7840" y="3596"/>
                  </a:lnTo>
                  <a:lnTo>
                    <a:pt x="7804" y="3631"/>
                  </a:lnTo>
                  <a:lnTo>
                    <a:pt x="7767" y="3666"/>
                  </a:lnTo>
                  <a:lnTo>
                    <a:pt x="7730" y="3699"/>
                  </a:lnTo>
                  <a:lnTo>
                    <a:pt x="7690" y="3732"/>
                  </a:lnTo>
                  <a:lnTo>
                    <a:pt x="7651" y="3763"/>
                  </a:lnTo>
                  <a:lnTo>
                    <a:pt x="7612" y="3794"/>
                  </a:lnTo>
                  <a:lnTo>
                    <a:pt x="7571" y="3824"/>
                  </a:lnTo>
                  <a:lnTo>
                    <a:pt x="7530" y="3852"/>
                  </a:lnTo>
                  <a:lnTo>
                    <a:pt x="7487" y="3879"/>
                  </a:lnTo>
                  <a:lnTo>
                    <a:pt x="7444" y="3906"/>
                  </a:lnTo>
                  <a:lnTo>
                    <a:pt x="7401" y="3933"/>
                  </a:lnTo>
                  <a:lnTo>
                    <a:pt x="7356" y="3958"/>
                  </a:lnTo>
                  <a:lnTo>
                    <a:pt x="7311" y="3981"/>
                  </a:lnTo>
                  <a:lnTo>
                    <a:pt x="7265" y="4004"/>
                  </a:lnTo>
                  <a:lnTo>
                    <a:pt x="7218" y="4026"/>
                  </a:lnTo>
                  <a:lnTo>
                    <a:pt x="7171" y="4047"/>
                  </a:lnTo>
                  <a:lnTo>
                    <a:pt x="7122" y="4068"/>
                  </a:lnTo>
                  <a:lnTo>
                    <a:pt x="7073" y="4086"/>
                  </a:lnTo>
                  <a:lnTo>
                    <a:pt x="7023" y="4104"/>
                  </a:lnTo>
                  <a:lnTo>
                    <a:pt x="6974" y="4119"/>
                  </a:lnTo>
                  <a:lnTo>
                    <a:pt x="6924" y="4135"/>
                  </a:lnTo>
                  <a:lnTo>
                    <a:pt x="6874" y="4148"/>
                  </a:lnTo>
                  <a:lnTo>
                    <a:pt x="6823" y="4160"/>
                  </a:lnTo>
                  <a:lnTo>
                    <a:pt x="6772" y="4172"/>
                  </a:lnTo>
                  <a:lnTo>
                    <a:pt x="6720" y="4181"/>
                  </a:lnTo>
                  <a:lnTo>
                    <a:pt x="6668" y="4190"/>
                  </a:lnTo>
                  <a:lnTo>
                    <a:pt x="6615" y="4197"/>
                  </a:lnTo>
                  <a:lnTo>
                    <a:pt x="6562" y="4202"/>
                  </a:lnTo>
                  <a:lnTo>
                    <a:pt x="6509" y="4208"/>
                  </a:lnTo>
                  <a:lnTo>
                    <a:pt x="6455" y="4211"/>
                  </a:lnTo>
                  <a:lnTo>
                    <a:pt x="6400" y="4213"/>
                  </a:lnTo>
                  <a:lnTo>
                    <a:pt x="6346" y="4213"/>
                  </a:lnTo>
                  <a:lnTo>
                    <a:pt x="6291" y="4213"/>
                  </a:lnTo>
                  <a:lnTo>
                    <a:pt x="6238" y="4211"/>
                  </a:lnTo>
                  <a:lnTo>
                    <a:pt x="6184" y="4208"/>
                  </a:lnTo>
                  <a:lnTo>
                    <a:pt x="6130" y="4202"/>
                  </a:lnTo>
                  <a:lnTo>
                    <a:pt x="6078" y="4197"/>
                  </a:lnTo>
                  <a:lnTo>
                    <a:pt x="6025" y="4190"/>
                  </a:lnTo>
                  <a:lnTo>
                    <a:pt x="5973" y="4181"/>
                  </a:lnTo>
                  <a:lnTo>
                    <a:pt x="5921" y="4172"/>
                  </a:lnTo>
                  <a:lnTo>
                    <a:pt x="5869" y="4160"/>
                  </a:lnTo>
                  <a:lnTo>
                    <a:pt x="5819" y="4148"/>
                  </a:lnTo>
                  <a:lnTo>
                    <a:pt x="5768" y="4135"/>
                  </a:lnTo>
                  <a:lnTo>
                    <a:pt x="5718" y="4119"/>
                  </a:lnTo>
                  <a:lnTo>
                    <a:pt x="5668" y="4104"/>
                  </a:lnTo>
                  <a:lnTo>
                    <a:pt x="5619" y="4086"/>
                  </a:lnTo>
                  <a:lnTo>
                    <a:pt x="5570" y="4068"/>
                  </a:lnTo>
                  <a:lnTo>
                    <a:pt x="5522" y="4047"/>
                  </a:lnTo>
                  <a:lnTo>
                    <a:pt x="5473" y="4026"/>
                  </a:lnTo>
                  <a:lnTo>
                    <a:pt x="5426" y="4004"/>
                  </a:lnTo>
                  <a:lnTo>
                    <a:pt x="5380" y="3981"/>
                  </a:lnTo>
                  <a:lnTo>
                    <a:pt x="5334" y="3958"/>
                  </a:lnTo>
                  <a:lnTo>
                    <a:pt x="5289" y="3933"/>
                  </a:lnTo>
                  <a:lnTo>
                    <a:pt x="5245" y="3906"/>
                  </a:lnTo>
                  <a:lnTo>
                    <a:pt x="5201" y="3879"/>
                  </a:lnTo>
                  <a:lnTo>
                    <a:pt x="5159" y="3852"/>
                  </a:lnTo>
                  <a:lnTo>
                    <a:pt x="5117" y="3824"/>
                  </a:lnTo>
                  <a:lnTo>
                    <a:pt x="5076" y="3794"/>
                  </a:lnTo>
                  <a:lnTo>
                    <a:pt x="5035" y="3763"/>
                  </a:lnTo>
                  <a:lnTo>
                    <a:pt x="4996" y="3732"/>
                  </a:lnTo>
                  <a:lnTo>
                    <a:pt x="4957" y="3699"/>
                  </a:lnTo>
                  <a:lnTo>
                    <a:pt x="4919" y="3666"/>
                  </a:lnTo>
                  <a:lnTo>
                    <a:pt x="4882" y="3631"/>
                  </a:lnTo>
                  <a:lnTo>
                    <a:pt x="4845" y="3596"/>
                  </a:lnTo>
                  <a:lnTo>
                    <a:pt x="4809" y="3560"/>
                  </a:lnTo>
                  <a:lnTo>
                    <a:pt x="4775" y="3523"/>
                  </a:lnTo>
                  <a:lnTo>
                    <a:pt x="4741" y="3486"/>
                  </a:lnTo>
                  <a:lnTo>
                    <a:pt x="4709" y="3448"/>
                  </a:lnTo>
                  <a:lnTo>
                    <a:pt x="4677" y="3409"/>
                  </a:lnTo>
                  <a:lnTo>
                    <a:pt x="4646" y="3369"/>
                  </a:lnTo>
                  <a:lnTo>
                    <a:pt x="4617" y="3328"/>
                  </a:lnTo>
                  <a:lnTo>
                    <a:pt x="4588" y="3287"/>
                  </a:lnTo>
                  <a:lnTo>
                    <a:pt x="4560" y="3244"/>
                  </a:lnTo>
                  <a:lnTo>
                    <a:pt x="4533" y="3201"/>
                  </a:lnTo>
                  <a:lnTo>
                    <a:pt x="4507" y="3158"/>
                  </a:lnTo>
                  <a:lnTo>
                    <a:pt x="4482" y="3114"/>
                  </a:lnTo>
                  <a:lnTo>
                    <a:pt x="4458" y="3068"/>
                  </a:lnTo>
                  <a:lnTo>
                    <a:pt x="4435" y="3022"/>
                  </a:lnTo>
                  <a:lnTo>
                    <a:pt x="4412" y="2976"/>
                  </a:lnTo>
                  <a:lnTo>
                    <a:pt x="4392" y="2929"/>
                  </a:lnTo>
                  <a:lnTo>
                    <a:pt x="4371" y="2880"/>
                  </a:lnTo>
                  <a:lnTo>
                    <a:pt x="4353" y="2831"/>
                  </a:lnTo>
                  <a:lnTo>
                    <a:pt x="4335" y="2782"/>
                  </a:lnTo>
                  <a:lnTo>
                    <a:pt x="4320" y="2732"/>
                  </a:lnTo>
                  <a:lnTo>
                    <a:pt x="4304" y="2683"/>
                  </a:lnTo>
                  <a:lnTo>
                    <a:pt x="4291" y="2632"/>
                  </a:lnTo>
                  <a:lnTo>
                    <a:pt x="4278" y="2581"/>
                  </a:lnTo>
                  <a:lnTo>
                    <a:pt x="4267" y="2530"/>
                  </a:lnTo>
                  <a:lnTo>
                    <a:pt x="4258" y="2478"/>
                  </a:lnTo>
                  <a:lnTo>
                    <a:pt x="4248" y="2426"/>
                  </a:lnTo>
                  <a:lnTo>
                    <a:pt x="4241" y="2374"/>
                  </a:lnTo>
                  <a:lnTo>
                    <a:pt x="4236" y="2321"/>
                  </a:lnTo>
                  <a:lnTo>
                    <a:pt x="4231" y="2268"/>
                  </a:lnTo>
                  <a:lnTo>
                    <a:pt x="4228" y="2214"/>
                  </a:lnTo>
                  <a:lnTo>
                    <a:pt x="4226" y="2160"/>
                  </a:lnTo>
                  <a:lnTo>
                    <a:pt x="4226" y="2105"/>
                  </a:lnTo>
                  <a:close/>
                  <a:moveTo>
                    <a:pt x="2110" y="16464"/>
                  </a:moveTo>
                  <a:lnTo>
                    <a:pt x="2055" y="16463"/>
                  </a:lnTo>
                  <a:lnTo>
                    <a:pt x="2001" y="16462"/>
                  </a:lnTo>
                  <a:lnTo>
                    <a:pt x="1948" y="16459"/>
                  </a:lnTo>
                  <a:lnTo>
                    <a:pt x="1894" y="16454"/>
                  </a:lnTo>
                  <a:lnTo>
                    <a:pt x="1842" y="16449"/>
                  </a:lnTo>
                  <a:lnTo>
                    <a:pt x="1789" y="16441"/>
                  </a:lnTo>
                  <a:lnTo>
                    <a:pt x="1736" y="16433"/>
                  </a:lnTo>
                  <a:lnTo>
                    <a:pt x="1686" y="16423"/>
                  </a:lnTo>
                  <a:lnTo>
                    <a:pt x="1634" y="16413"/>
                  </a:lnTo>
                  <a:lnTo>
                    <a:pt x="1584" y="16400"/>
                  </a:lnTo>
                  <a:lnTo>
                    <a:pt x="1533" y="16387"/>
                  </a:lnTo>
                  <a:lnTo>
                    <a:pt x="1483" y="16371"/>
                  </a:lnTo>
                  <a:lnTo>
                    <a:pt x="1433" y="16355"/>
                  </a:lnTo>
                  <a:lnTo>
                    <a:pt x="1384" y="16337"/>
                  </a:lnTo>
                  <a:lnTo>
                    <a:pt x="1335" y="16319"/>
                  </a:lnTo>
                  <a:lnTo>
                    <a:pt x="1287" y="16298"/>
                  </a:lnTo>
                  <a:lnTo>
                    <a:pt x="1239" y="16278"/>
                  </a:lnTo>
                  <a:lnTo>
                    <a:pt x="1192" y="16256"/>
                  </a:lnTo>
                  <a:lnTo>
                    <a:pt x="1147" y="16232"/>
                  </a:lnTo>
                  <a:lnTo>
                    <a:pt x="1101" y="16209"/>
                  </a:lnTo>
                  <a:lnTo>
                    <a:pt x="1056" y="16184"/>
                  </a:lnTo>
                  <a:lnTo>
                    <a:pt x="1013" y="16158"/>
                  </a:lnTo>
                  <a:lnTo>
                    <a:pt x="969" y="16132"/>
                  </a:lnTo>
                  <a:lnTo>
                    <a:pt x="927" y="16104"/>
                  </a:lnTo>
                  <a:lnTo>
                    <a:pt x="886" y="16075"/>
                  </a:lnTo>
                  <a:lnTo>
                    <a:pt x="845" y="16046"/>
                  </a:lnTo>
                  <a:lnTo>
                    <a:pt x="805" y="16015"/>
                  </a:lnTo>
                  <a:lnTo>
                    <a:pt x="766" y="15983"/>
                  </a:lnTo>
                  <a:lnTo>
                    <a:pt x="727" y="15952"/>
                  </a:lnTo>
                  <a:lnTo>
                    <a:pt x="690" y="15919"/>
                  </a:lnTo>
                  <a:lnTo>
                    <a:pt x="653" y="15884"/>
                  </a:lnTo>
                  <a:lnTo>
                    <a:pt x="617" y="15849"/>
                  </a:lnTo>
                  <a:lnTo>
                    <a:pt x="582" y="15813"/>
                  </a:lnTo>
                  <a:lnTo>
                    <a:pt x="547" y="15776"/>
                  </a:lnTo>
                  <a:lnTo>
                    <a:pt x="514" y="15739"/>
                  </a:lnTo>
                  <a:lnTo>
                    <a:pt x="482" y="15699"/>
                  </a:lnTo>
                  <a:lnTo>
                    <a:pt x="450" y="15660"/>
                  </a:lnTo>
                  <a:lnTo>
                    <a:pt x="419" y="15621"/>
                  </a:lnTo>
                  <a:lnTo>
                    <a:pt x="390" y="15580"/>
                  </a:lnTo>
                  <a:lnTo>
                    <a:pt x="361" y="15539"/>
                  </a:lnTo>
                  <a:lnTo>
                    <a:pt x="333" y="15497"/>
                  </a:lnTo>
                  <a:lnTo>
                    <a:pt x="306" y="15454"/>
                  </a:lnTo>
                  <a:lnTo>
                    <a:pt x="280" y="15410"/>
                  </a:lnTo>
                  <a:lnTo>
                    <a:pt x="256" y="15365"/>
                  </a:lnTo>
                  <a:lnTo>
                    <a:pt x="232" y="15320"/>
                  </a:lnTo>
                  <a:lnTo>
                    <a:pt x="208" y="15274"/>
                  </a:lnTo>
                  <a:lnTo>
                    <a:pt x="187" y="15227"/>
                  </a:lnTo>
                  <a:lnTo>
                    <a:pt x="166" y="15179"/>
                  </a:lnTo>
                  <a:lnTo>
                    <a:pt x="145" y="15131"/>
                  </a:lnTo>
                  <a:lnTo>
                    <a:pt x="127" y="15082"/>
                  </a:lnTo>
                  <a:lnTo>
                    <a:pt x="109" y="15034"/>
                  </a:lnTo>
                  <a:lnTo>
                    <a:pt x="93" y="14984"/>
                  </a:lnTo>
                  <a:lnTo>
                    <a:pt x="77" y="14934"/>
                  </a:lnTo>
                  <a:lnTo>
                    <a:pt x="64" y="14883"/>
                  </a:lnTo>
                  <a:lnTo>
                    <a:pt x="52" y="14833"/>
                  </a:lnTo>
                  <a:lnTo>
                    <a:pt x="41" y="14782"/>
                  </a:lnTo>
                  <a:lnTo>
                    <a:pt x="31" y="14730"/>
                  </a:lnTo>
                  <a:lnTo>
                    <a:pt x="23" y="14679"/>
                  </a:lnTo>
                  <a:lnTo>
                    <a:pt x="15" y="14626"/>
                  </a:lnTo>
                  <a:lnTo>
                    <a:pt x="10" y="14574"/>
                  </a:lnTo>
                  <a:lnTo>
                    <a:pt x="5" y="14520"/>
                  </a:lnTo>
                  <a:lnTo>
                    <a:pt x="2" y="14467"/>
                  </a:lnTo>
                  <a:lnTo>
                    <a:pt x="1" y="14413"/>
                  </a:lnTo>
                  <a:lnTo>
                    <a:pt x="0" y="14359"/>
                  </a:lnTo>
                  <a:lnTo>
                    <a:pt x="0" y="13516"/>
                  </a:lnTo>
                  <a:lnTo>
                    <a:pt x="9729" y="13516"/>
                  </a:lnTo>
                  <a:lnTo>
                    <a:pt x="9729" y="12247"/>
                  </a:lnTo>
                  <a:lnTo>
                    <a:pt x="0" y="12247"/>
                  </a:lnTo>
                  <a:lnTo>
                    <a:pt x="0" y="7598"/>
                  </a:lnTo>
                  <a:lnTo>
                    <a:pt x="1" y="7544"/>
                  </a:lnTo>
                  <a:lnTo>
                    <a:pt x="2" y="7489"/>
                  </a:lnTo>
                  <a:lnTo>
                    <a:pt x="5" y="7436"/>
                  </a:lnTo>
                  <a:lnTo>
                    <a:pt x="10" y="7383"/>
                  </a:lnTo>
                  <a:lnTo>
                    <a:pt x="15" y="7330"/>
                  </a:lnTo>
                  <a:lnTo>
                    <a:pt x="23" y="7277"/>
                  </a:lnTo>
                  <a:lnTo>
                    <a:pt x="31" y="7226"/>
                  </a:lnTo>
                  <a:lnTo>
                    <a:pt x="41" y="7174"/>
                  </a:lnTo>
                  <a:lnTo>
                    <a:pt x="52" y="7123"/>
                  </a:lnTo>
                  <a:lnTo>
                    <a:pt x="64" y="7072"/>
                  </a:lnTo>
                  <a:lnTo>
                    <a:pt x="77" y="7022"/>
                  </a:lnTo>
                  <a:lnTo>
                    <a:pt x="93" y="6971"/>
                  </a:lnTo>
                  <a:lnTo>
                    <a:pt x="109" y="6923"/>
                  </a:lnTo>
                  <a:lnTo>
                    <a:pt x="127" y="6874"/>
                  </a:lnTo>
                  <a:lnTo>
                    <a:pt x="145" y="6825"/>
                  </a:lnTo>
                  <a:lnTo>
                    <a:pt x="166" y="6777"/>
                  </a:lnTo>
                  <a:lnTo>
                    <a:pt x="187" y="6730"/>
                  </a:lnTo>
                  <a:lnTo>
                    <a:pt x="208" y="6682"/>
                  </a:lnTo>
                  <a:lnTo>
                    <a:pt x="232" y="6637"/>
                  </a:lnTo>
                  <a:lnTo>
                    <a:pt x="256" y="6591"/>
                  </a:lnTo>
                  <a:lnTo>
                    <a:pt x="280" y="6546"/>
                  </a:lnTo>
                  <a:lnTo>
                    <a:pt x="306" y="6503"/>
                  </a:lnTo>
                  <a:lnTo>
                    <a:pt x="333" y="6460"/>
                  </a:lnTo>
                  <a:lnTo>
                    <a:pt x="361" y="6418"/>
                  </a:lnTo>
                  <a:lnTo>
                    <a:pt x="390" y="6377"/>
                  </a:lnTo>
                  <a:lnTo>
                    <a:pt x="419" y="6336"/>
                  </a:lnTo>
                  <a:lnTo>
                    <a:pt x="450" y="6295"/>
                  </a:lnTo>
                  <a:lnTo>
                    <a:pt x="482" y="6256"/>
                  </a:lnTo>
                  <a:lnTo>
                    <a:pt x="514" y="6218"/>
                  </a:lnTo>
                  <a:lnTo>
                    <a:pt x="547" y="6180"/>
                  </a:lnTo>
                  <a:lnTo>
                    <a:pt x="582" y="6144"/>
                  </a:lnTo>
                  <a:lnTo>
                    <a:pt x="617" y="6107"/>
                  </a:lnTo>
                  <a:lnTo>
                    <a:pt x="653" y="6072"/>
                  </a:lnTo>
                  <a:lnTo>
                    <a:pt x="690" y="6038"/>
                  </a:lnTo>
                  <a:lnTo>
                    <a:pt x="727" y="6005"/>
                  </a:lnTo>
                  <a:lnTo>
                    <a:pt x="766" y="5972"/>
                  </a:lnTo>
                  <a:lnTo>
                    <a:pt x="805" y="5941"/>
                  </a:lnTo>
                  <a:lnTo>
                    <a:pt x="845" y="5911"/>
                  </a:lnTo>
                  <a:lnTo>
                    <a:pt x="886" y="5882"/>
                  </a:lnTo>
                  <a:lnTo>
                    <a:pt x="927" y="5853"/>
                  </a:lnTo>
                  <a:lnTo>
                    <a:pt x="969" y="5825"/>
                  </a:lnTo>
                  <a:lnTo>
                    <a:pt x="1013" y="5798"/>
                  </a:lnTo>
                  <a:lnTo>
                    <a:pt x="1056" y="5773"/>
                  </a:lnTo>
                  <a:lnTo>
                    <a:pt x="1101" y="5748"/>
                  </a:lnTo>
                  <a:lnTo>
                    <a:pt x="1147" y="5724"/>
                  </a:lnTo>
                  <a:lnTo>
                    <a:pt x="1192" y="5701"/>
                  </a:lnTo>
                  <a:lnTo>
                    <a:pt x="1239" y="5679"/>
                  </a:lnTo>
                  <a:lnTo>
                    <a:pt x="1287" y="5657"/>
                  </a:lnTo>
                  <a:lnTo>
                    <a:pt x="1335" y="5638"/>
                  </a:lnTo>
                  <a:lnTo>
                    <a:pt x="1384" y="5619"/>
                  </a:lnTo>
                  <a:lnTo>
                    <a:pt x="1433" y="5602"/>
                  </a:lnTo>
                  <a:lnTo>
                    <a:pt x="1483" y="5585"/>
                  </a:lnTo>
                  <a:lnTo>
                    <a:pt x="1533" y="5571"/>
                  </a:lnTo>
                  <a:lnTo>
                    <a:pt x="1584" y="5557"/>
                  </a:lnTo>
                  <a:lnTo>
                    <a:pt x="1634" y="5544"/>
                  </a:lnTo>
                  <a:lnTo>
                    <a:pt x="1686" y="5534"/>
                  </a:lnTo>
                  <a:lnTo>
                    <a:pt x="1736" y="5524"/>
                  </a:lnTo>
                  <a:lnTo>
                    <a:pt x="1789" y="5515"/>
                  </a:lnTo>
                  <a:lnTo>
                    <a:pt x="1842" y="5508"/>
                  </a:lnTo>
                  <a:lnTo>
                    <a:pt x="1894" y="5503"/>
                  </a:lnTo>
                  <a:lnTo>
                    <a:pt x="1948" y="5498"/>
                  </a:lnTo>
                  <a:lnTo>
                    <a:pt x="2001" y="5495"/>
                  </a:lnTo>
                  <a:lnTo>
                    <a:pt x="2055" y="5493"/>
                  </a:lnTo>
                  <a:lnTo>
                    <a:pt x="2110" y="5493"/>
                  </a:lnTo>
                  <a:lnTo>
                    <a:pt x="10590" y="5493"/>
                  </a:lnTo>
                  <a:lnTo>
                    <a:pt x="10644" y="5493"/>
                  </a:lnTo>
                  <a:lnTo>
                    <a:pt x="10698" y="5495"/>
                  </a:lnTo>
                  <a:lnTo>
                    <a:pt x="10752" y="5498"/>
                  </a:lnTo>
                  <a:lnTo>
                    <a:pt x="10806" y="5503"/>
                  </a:lnTo>
                  <a:lnTo>
                    <a:pt x="10858" y="5508"/>
                  </a:lnTo>
                  <a:lnTo>
                    <a:pt x="10911" y="5515"/>
                  </a:lnTo>
                  <a:lnTo>
                    <a:pt x="10962" y="5524"/>
                  </a:lnTo>
                  <a:lnTo>
                    <a:pt x="11015" y="5534"/>
                  </a:lnTo>
                  <a:lnTo>
                    <a:pt x="11065" y="5544"/>
                  </a:lnTo>
                  <a:lnTo>
                    <a:pt x="11117" y="5557"/>
                  </a:lnTo>
                  <a:lnTo>
                    <a:pt x="11168" y="5571"/>
                  </a:lnTo>
                  <a:lnTo>
                    <a:pt x="11218" y="5585"/>
                  </a:lnTo>
                  <a:lnTo>
                    <a:pt x="11268" y="5602"/>
                  </a:lnTo>
                  <a:lnTo>
                    <a:pt x="11316" y="5619"/>
                  </a:lnTo>
                  <a:lnTo>
                    <a:pt x="11366" y="5638"/>
                  </a:lnTo>
                  <a:lnTo>
                    <a:pt x="11414" y="5657"/>
                  </a:lnTo>
                  <a:lnTo>
                    <a:pt x="11462" y="5679"/>
                  </a:lnTo>
                  <a:lnTo>
                    <a:pt x="11509" y="5701"/>
                  </a:lnTo>
                  <a:lnTo>
                    <a:pt x="11556" y="5724"/>
                  </a:lnTo>
                  <a:lnTo>
                    <a:pt x="11602" y="5748"/>
                  </a:lnTo>
                  <a:lnTo>
                    <a:pt x="11646" y="5773"/>
                  </a:lnTo>
                  <a:lnTo>
                    <a:pt x="11690" y="5798"/>
                  </a:lnTo>
                  <a:lnTo>
                    <a:pt x="11734" y="5825"/>
                  </a:lnTo>
                  <a:lnTo>
                    <a:pt x="11776" y="5853"/>
                  </a:lnTo>
                  <a:lnTo>
                    <a:pt x="11818" y="5882"/>
                  </a:lnTo>
                  <a:lnTo>
                    <a:pt x="11858" y="5911"/>
                  </a:lnTo>
                  <a:lnTo>
                    <a:pt x="11899" y="5941"/>
                  </a:lnTo>
                  <a:lnTo>
                    <a:pt x="11938" y="5972"/>
                  </a:lnTo>
                  <a:lnTo>
                    <a:pt x="11976" y="6005"/>
                  </a:lnTo>
                  <a:lnTo>
                    <a:pt x="12014" y="6038"/>
                  </a:lnTo>
                  <a:lnTo>
                    <a:pt x="12051" y="6072"/>
                  </a:lnTo>
                  <a:lnTo>
                    <a:pt x="12087" y="6107"/>
                  </a:lnTo>
                  <a:lnTo>
                    <a:pt x="12122" y="6144"/>
                  </a:lnTo>
                  <a:lnTo>
                    <a:pt x="12156" y="6180"/>
                  </a:lnTo>
                  <a:lnTo>
                    <a:pt x="12190" y="6218"/>
                  </a:lnTo>
                  <a:lnTo>
                    <a:pt x="12222" y="6256"/>
                  </a:lnTo>
                  <a:lnTo>
                    <a:pt x="12254" y="6295"/>
                  </a:lnTo>
                  <a:lnTo>
                    <a:pt x="12284" y="6336"/>
                  </a:lnTo>
                  <a:lnTo>
                    <a:pt x="12314" y="6377"/>
                  </a:lnTo>
                  <a:lnTo>
                    <a:pt x="12343" y="6418"/>
                  </a:lnTo>
                  <a:lnTo>
                    <a:pt x="12371" y="6460"/>
                  </a:lnTo>
                  <a:lnTo>
                    <a:pt x="12398" y="6503"/>
                  </a:lnTo>
                  <a:lnTo>
                    <a:pt x="12423" y="6546"/>
                  </a:lnTo>
                  <a:lnTo>
                    <a:pt x="12448" y="6591"/>
                  </a:lnTo>
                  <a:lnTo>
                    <a:pt x="12472" y="6637"/>
                  </a:lnTo>
                  <a:lnTo>
                    <a:pt x="12496" y="6682"/>
                  </a:lnTo>
                  <a:lnTo>
                    <a:pt x="12517" y="6730"/>
                  </a:lnTo>
                  <a:lnTo>
                    <a:pt x="12539" y="6777"/>
                  </a:lnTo>
                  <a:lnTo>
                    <a:pt x="12560" y="6825"/>
                  </a:lnTo>
                  <a:lnTo>
                    <a:pt x="12578" y="6874"/>
                  </a:lnTo>
                  <a:lnTo>
                    <a:pt x="12596" y="6923"/>
                  </a:lnTo>
                  <a:lnTo>
                    <a:pt x="12612" y="6971"/>
                  </a:lnTo>
                  <a:lnTo>
                    <a:pt x="12627" y="7022"/>
                  </a:lnTo>
                  <a:lnTo>
                    <a:pt x="12640" y="7072"/>
                  </a:lnTo>
                  <a:lnTo>
                    <a:pt x="12652" y="7123"/>
                  </a:lnTo>
                  <a:lnTo>
                    <a:pt x="12664" y="7174"/>
                  </a:lnTo>
                  <a:lnTo>
                    <a:pt x="12673" y="7226"/>
                  </a:lnTo>
                  <a:lnTo>
                    <a:pt x="12681" y="7277"/>
                  </a:lnTo>
                  <a:lnTo>
                    <a:pt x="12689" y="7330"/>
                  </a:lnTo>
                  <a:lnTo>
                    <a:pt x="12695" y="7383"/>
                  </a:lnTo>
                  <a:lnTo>
                    <a:pt x="12699" y="7436"/>
                  </a:lnTo>
                  <a:lnTo>
                    <a:pt x="12702" y="7489"/>
                  </a:lnTo>
                  <a:lnTo>
                    <a:pt x="12704" y="7544"/>
                  </a:lnTo>
                  <a:lnTo>
                    <a:pt x="12705" y="7598"/>
                  </a:lnTo>
                  <a:lnTo>
                    <a:pt x="12705" y="8441"/>
                  </a:lnTo>
                  <a:lnTo>
                    <a:pt x="2954" y="8441"/>
                  </a:lnTo>
                  <a:lnTo>
                    <a:pt x="2954" y="9703"/>
                  </a:lnTo>
                  <a:lnTo>
                    <a:pt x="12705" y="9703"/>
                  </a:lnTo>
                  <a:lnTo>
                    <a:pt x="12705" y="14359"/>
                  </a:lnTo>
                  <a:lnTo>
                    <a:pt x="12704" y="14413"/>
                  </a:lnTo>
                  <a:lnTo>
                    <a:pt x="12702" y="14467"/>
                  </a:lnTo>
                  <a:lnTo>
                    <a:pt x="12699" y="14520"/>
                  </a:lnTo>
                  <a:lnTo>
                    <a:pt x="12695" y="14574"/>
                  </a:lnTo>
                  <a:lnTo>
                    <a:pt x="12689" y="14626"/>
                  </a:lnTo>
                  <a:lnTo>
                    <a:pt x="12681" y="14679"/>
                  </a:lnTo>
                  <a:lnTo>
                    <a:pt x="12673" y="14730"/>
                  </a:lnTo>
                  <a:lnTo>
                    <a:pt x="12664" y="14782"/>
                  </a:lnTo>
                  <a:lnTo>
                    <a:pt x="12652" y="14833"/>
                  </a:lnTo>
                  <a:lnTo>
                    <a:pt x="12640" y="14883"/>
                  </a:lnTo>
                  <a:lnTo>
                    <a:pt x="12627" y="14934"/>
                  </a:lnTo>
                  <a:lnTo>
                    <a:pt x="12612" y="14984"/>
                  </a:lnTo>
                  <a:lnTo>
                    <a:pt x="12596" y="15034"/>
                  </a:lnTo>
                  <a:lnTo>
                    <a:pt x="12578" y="15082"/>
                  </a:lnTo>
                  <a:lnTo>
                    <a:pt x="12560" y="15131"/>
                  </a:lnTo>
                  <a:lnTo>
                    <a:pt x="12539" y="15179"/>
                  </a:lnTo>
                  <a:lnTo>
                    <a:pt x="12517" y="15227"/>
                  </a:lnTo>
                  <a:lnTo>
                    <a:pt x="12496" y="15274"/>
                  </a:lnTo>
                  <a:lnTo>
                    <a:pt x="12472" y="15320"/>
                  </a:lnTo>
                  <a:lnTo>
                    <a:pt x="12448" y="15365"/>
                  </a:lnTo>
                  <a:lnTo>
                    <a:pt x="12423" y="15410"/>
                  </a:lnTo>
                  <a:lnTo>
                    <a:pt x="12398" y="15454"/>
                  </a:lnTo>
                  <a:lnTo>
                    <a:pt x="12371" y="15497"/>
                  </a:lnTo>
                  <a:lnTo>
                    <a:pt x="12343" y="15539"/>
                  </a:lnTo>
                  <a:lnTo>
                    <a:pt x="12314" y="15580"/>
                  </a:lnTo>
                  <a:lnTo>
                    <a:pt x="12284" y="15621"/>
                  </a:lnTo>
                  <a:lnTo>
                    <a:pt x="12254" y="15660"/>
                  </a:lnTo>
                  <a:lnTo>
                    <a:pt x="12222" y="15699"/>
                  </a:lnTo>
                  <a:lnTo>
                    <a:pt x="12190" y="15739"/>
                  </a:lnTo>
                  <a:lnTo>
                    <a:pt x="12156" y="15776"/>
                  </a:lnTo>
                  <a:lnTo>
                    <a:pt x="12122" y="15813"/>
                  </a:lnTo>
                  <a:lnTo>
                    <a:pt x="12087" y="15849"/>
                  </a:lnTo>
                  <a:lnTo>
                    <a:pt x="12051" y="15884"/>
                  </a:lnTo>
                  <a:lnTo>
                    <a:pt x="12014" y="15919"/>
                  </a:lnTo>
                  <a:lnTo>
                    <a:pt x="11976" y="15952"/>
                  </a:lnTo>
                  <a:lnTo>
                    <a:pt x="11938" y="15983"/>
                  </a:lnTo>
                  <a:lnTo>
                    <a:pt x="11899" y="16015"/>
                  </a:lnTo>
                  <a:lnTo>
                    <a:pt x="11858" y="16046"/>
                  </a:lnTo>
                  <a:lnTo>
                    <a:pt x="11818" y="16075"/>
                  </a:lnTo>
                  <a:lnTo>
                    <a:pt x="11776" y="16104"/>
                  </a:lnTo>
                  <a:lnTo>
                    <a:pt x="11734" y="16132"/>
                  </a:lnTo>
                  <a:lnTo>
                    <a:pt x="11690" y="16158"/>
                  </a:lnTo>
                  <a:lnTo>
                    <a:pt x="11646" y="16184"/>
                  </a:lnTo>
                  <a:lnTo>
                    <a:pt x="11602" y="16209"/>
                  </a:lnTo>
                  <a:lnTo>
                    <a:pt x="11556" y="16232"/>
                  </a:lnTo>
                  <a:lnTo>
                    <a:pt x="11509" y="16256"/>
                  </a:lnTo>
                  <a:lnTo>
                    <a:pt x="11462" y="16278"/>
                  </a:lnTo>
                  <a:lnTo>
                    <a:pt x="11414" y="16298"/>
                  </a:lnTo>
                  <a:lnTo>
                    <a:pt x="11366" y="16319"/>
                  </a:lnTo>
                  <a:lnTo>
                    <a:pt x="11316" y="16337"/>
                  </a:lnTo>
                  <a:lnTo>
                    <a:pt x="11268" y="16355"/>
                  </a:lnTo>
                  <a:lnTo>
                    <a:pt x="11218" y="16371"/>
                  </a:lnTo>
                  <a:lnTo>
                    <a:pt x="11168" y="16387"/>
                  </a:lnTo>
                  <a:lnTo>
                    <a:pt x="11117" y="16400"/>
                  </a:lnTo>
                  <a:lnTo>
                    <a:pt x="11065" y="16413"/>
                  </a:lnTo>
                  <a:lnTo>
                    <a:pt x="11015" y="16423"/>
                  </a:lnTo>
                  <a:lnTo>
                    <a:pt x="10962" y="16433"/>
                  </a:lnTo>
                  <a:lnTo>
                    <a:pt x="10911" y="16441"/>
                  </a:lnTo>
                  <a:lnTo>
                    <a:pt x="10858" y="16449"/>
                  </a:lnTo>
                  <a:lnTo>
                    <a:pt x="10806" y="16454"/>
                  </a:lnTo>
                  <a:lnTo>
                    <a:pt x="10752" y="16459"/>
                  </a:lnTo>
                  <a:lnTo>
                    <a:pt x="10698" y="16462"/>
                  </a:lnTo>
                  <a:lnTo>
                    <a:pt x="10644" y="16463"/>
                  </a:lnTo>
                  <a:lnTo>
                    <a:pt x="10590" y="16464"/>
                  </a:lnTo>
                  <a:lnTo>
                    <a:pt x="2110" y="164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3060026" cy="15192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068638" y="-2"/>
            <a:ext cx="6075362" cy="257016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4"/>
          </p:nvPr>
        </p:nvSpPr>
        <p:spPr>
          <a:xfrm>
            <a:off x="0" y="1516064"/>
            <a:ext cx="3068638" cy="1054100"/>
          </a:xfrm>
        </p:spPr>
        <p:txBody>
          <a:bodyPr rIns="288000"/>
          <a:lstStyle>
            <a:lvl1pPr>
              <a:lnSpc>
                <a:spcPct val="95000"/>
              </a:lnSpc>
              <a:spcBef>
                <a:spcPts val="0"/>
              </a:spcBef>
              <a:defRPr b="1">
                <a:solidFill>
                  <a:srgbClr val="FFFFFF"/>
                </a:solidFill>
                <a:latin typeface="Sparkasse Rg" panose="020B0504050602020204" pitchFamily="34" charset="0"/>
                <a:cs typeface="Sparkasse Rg" panose="020B0504050602020204" pitchFamily="34" charset="0"/>
              </a:defRPr>
            </a:lvl1pPr>
            <a:lvl2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2pPr>
            <a:lvl3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3pPr>
            <a:lvl4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4pPr>
            <a:lvl5pPr>
              <a:lnSpc>
                <a:spcPct val="95000"/>
              </a:lnSpc>
              <a:spcBef>
                <a:spcPts val="0"/>
              </a:spcBef>
              <a:defRPr>
                <a:solidFill>
                  <a:srgbClr val="FFFFFF"/>
                </a:solidFill>
                <a:latin typeface="Sparkasse Head"/>
                <a:cs typeface="Sparkasse Head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0" y="2570165"/>
            <a:ext cx="9144000" cy="1879620"/>
          </a:xfrm>
        </p:spPr>
        <p:txBody>
          <a:bodyPr tIns="180000"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8130-590E-42C3-A993-6582A752C2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421063" y="4921250"/>
            <a:ext cx="808037" cy="107950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F6F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60888" y="4921250"/>
            <a:ext cx="3646487" cy="107950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F6F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dirty="0"/>
              <a:t>Jugendstammtisch 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0250" y="4921250"/>
            <a:ext cx="422275" cy="107950"/>
          </a:xfrm>
          <a:prstGeom prst="rect">
            <a:avLst/>
          </a:prstGeom>
        </p:spPr>
        <p:txBody>
          <a:bodyPr lIns="108000" tIns="0" rIns="0" bIns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F6F6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572C8B5-6061-49DC-9F9F-949212A780F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9" name="Textfeld 3"/>
          <p:cNvSpPr txBox="1">
            <a:spLocks noChangeArrowheads="1"/>
          </p:cNvSpPr>
          <p:nvPr/>
        </p:nvSpPr>
        <p:spPr bwMode="auto">
          <a:xfrm>
            <a:off x="2381250" y="30162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endParaRPr lang="en-GB" alt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60700" y="0"/>
            <a:ext cx="6083300" cy="4860925"/>
          </a:xfrm>
          <a:prstGeom prst="rect">
            <a:avLst/>
          </a:prstGeom>
        </p:spPr>
        <p:txBody>
          <a:bodyPr vert="horz" lIns="360000" tIns="360000" rIns="360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031" name="Titelplatzhalt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3060700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334800" rIns="360000" bIns="36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Mastertitel-format bearbeiten</a:t>
            </a:r>
            <a:endParaRPr lang="en-GB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  <p:sldLayoutId id="2147484374" r:id="rId18"/>
    <p:sldLayoutId id="2147484375" r:id="rId19"/>
    <p:sldLayoutId id="2147484376" r:id="rId20"/>
    <p:sldLayoutId id="2147484377" r:id="rId21"/>
  </p:sldLayoutIdLst>
  <p:hf hdr="0"/>
  <p:txStyles>
    <p:titleStyle>
      <a:lvl1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 kern="3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2pPr>
      <a:lvl3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3pPr>
      <a:lvl4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4pPr>
      <a:lvl5pPr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5pPr>
      <a:lvl6pPr marL="4572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6pPr>
      <a:lvl7pPr marL="9144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7pPr>
      <a:lvl8pPr marL="13716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8pPr>
      <a:lvl9pPr marL="1828800" algn="l" defTabSz="457200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rgbClr val="505050"/>
          </a:solidFill>
          <a:latin typeface="Sparkasse Head" pitchFamily="34" charset="0"/>
          <a:ea typeface="Sparkasse Head" pitchFamily="34" charset="0"/>
          <a:cs typeface="Sparkasse Head" pitchFamily="34" charset="0"/>
        </a:defRPr>
      </a:lvl9pPr>
    </p:titleStyle>
    <p:bodyStyle>
      <a:lvl1pPr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defRPr lang="de-DE"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defRPr sz="1600" kern="1200">
          <a:solidFill>
            <a:srgbClr val="505050"/>
          </a:solidFill>
          <a:latin typeface="Sparkasse Rg"/>
          <a:ea typeface="Sparkasse Rg" pitchFamily="34" charset="0"/>
          <a:cs typeface="Sparkasse Rg"/>
        </a:defRPr>
      </a:lvl2pPr>
      <a:lvl3pPr marL="179388" indent="-179388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358775" indent="-179388" algn="l" defTabSz="166688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539750" indent="-180975" algn="l" defTabSz="457200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00">
          <a:solidFill>
            <a:srgbClr val="50505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719138" indent="-179388" algn="l" defTabSz="457200" rtl="0" eaLnBrk="1" latinLnBrk="0" hangingPunct="1">
        <a:spcBef>
          <a:spcPts val="600"/>
        </a:spcBef>
        <a:buClr>
          <a:schemeClr val="tx2"/>
        </a:buClr>
        <a:buFont typeface="Arial"/>
        <a:buChar char="•"/>
        <a:defRPr sz="1600" b="0" i="0" kern="100">
          <a:solidFill>
            <a:srgbClr val="50505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media/Service/Ordnungen/BGO/2023-03-24_Beitrags_Gebuehrenordnung_Stand_27.03.2023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ttvr.de/media/Service/Ordnungen/Tabelle_der_Strafgebuehren/2023-06-29_-_Tabelle_der_Strafgebuehren_Stand_27.06.2023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liga/vereine/verein/v/000382/?cHash=8ff3d8254ec5ba93342924fc188296cf" TargetMode="External"/><Relationship Id="rId13" Type="http://schemas.openxmlformats.org/officeDocument/2006/relationships/hyperlink" Target="https://www.rttvr.de/liga/vereine/verein/v/001253/?cHash=239f3baccccfe91c8afd708523c997e9" TargetMode="External"/><Relationship Id="rId18" Type="http://schemas.openxmlformats.org/officeDocument/2006/relationships/hyperlink" Target="https://www.rttvr.de/liga/vereine/verein/v/004348/?cHash=962ee206aac50f5a0de99fdff735ed7c" TargetMode="External"/><Relationship Id="rId3" Type="http://schemas.openxmlformats.org/officeDocument/2006/relationships/hyperlink" Target="https://www.rttvr.de/liga/vereine/verein/v/000207/?cHash=adbd7a225985e7cd71a4084d0281bf96" TargetMode="External"/><Relationship Id="rId7" Type="http://schemas.openxmlformats.org/officeDocument/2006/relationships/hyperlink" Target="https://www.rttvr.de/liga/vereine/verein/v/000380/?cHash=e3a6d52487a413fb93220868ad107464" TargetMode="External"/><Relationship Id="rId12" Type="http://schemas.openxmlformats.org/officeDocument/2006/relationships/hyperlink" Target="https://www.rttvr.de/liga/vereine/verein/v/001051/?cHash=f7f13985c495e64f6cc8717f79d62d65" TargetMode="External"/><Relationship Id="rId17" Type="http://schemas.openxmlformats.org/officeDocument/2006/relationships/hyperlink" Target="https://www.rttvr.de/liga/vereine/verein/v/001827/?cHash=f98c8436074a592bcd2a0e8b54ca8984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rttvr.de/liga/vereine/verein/v/001573/?cHash=215638fcefb17e339ae8adb900bd182c" TargetMode="External"/><Relationship Id="rId20" Type="http://schemas.openxmlformats.org/officeDocument/2006/relationships/hyperlink" Target="https://drive.google.com/file/d/1ZLloIkdpUhlZKtTk2LcIxduzLEqshfVa/view?usp=sharin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rttvr.de/liga/vereine/verein/v/000318/?cHash=36639acc640df8d06e869685a457a886" TargetMode="External"/><Relationship Id="rId11" Type="http://schemas.openxmlformats.org/officeDocument/2006/relationships/hyperlink" Target="https://www.rttvr.de/liga/vereine/verein/v/001032/?cHash=1277be59b49dff99604e96699aca9579" TargetMode="External"/><Relationship Id="rId5" Type="http://schemas.openxmlformats.org/officeDocument/2006/relationships/hyperlink" Target="https://www.rttvr.de/liga/vereine/verein/v/000307/?cHash=6a2451ec36363df2497abc898bede0d3" TargetMode="External"/><Relationship Id="rId15" Type="http://schemas.openxmlformats.org/officeDocument/2006/relationships/hyperlink" Target="https://www.rttvr.de/liga/vereine/verein/v/001556/?cHash=3ae8a14bee68d651a0e4a93f66edd3e5" TargetMode="External"/><Relationship Id="rId10" Type="http://schemas.openxmlformats.org/officeDocument/2006/relationships/hyperlink" Target="https://www.rttvr.de/liga/vereine/verein/v/000753/?cHash=e8a6d6932576fde8268762c499058d14" TargetMode="External"/><Relationship Id="rId19" Type="http://schemas.openxmlformats.org/officeDocument/2006/relationships/hyperlink" Target="https://drive.google.com/file/d/1RxFbHGE4l9rhO2UAt2DVp7tfLZawWG5Z/view?usp=drive_link" TargetMode="External"/><Relationship Id="rId4" Type="http://schemas.openxmlformats.org/officeDocument/2006/relationships/hyperlink" Target="https://www.rttvr.de/liga/vereine/verein/v/000299/?cHash=d778c8fe39611ff44b7ce8a20c2f13d5" TargetMode="External"/><Relationship Id="rId9" Type="http://schemas.openxmlformats.org/officeDocument/2006/relationships/hyperlink" Target="https://www.rttvr.de/liga/vereine/verein/v/000617/?cHash=35b61e4a3d7dacaab91440b5feafe189" TargetMode="External"/><Relationship Id="rId14" Type="http://schemas.openxmlformats.org/officeDocument/2006/relationships/hyperlink" Target="https://www.rttvr.de/liga/vereine/verein/v/001447/?cHash=fd140186c26eed56904cee89455728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rttvr.de/bildung/trainersuchporta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service/mktt-turniersoftwar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s://www.rttvr.de/sport/schulsport/schnupperstundenaktionen/" TargetMode="External"/><Relationship Id="rId4" Type="http://schemas.openxmlformats.org/officeDocument/2006/relationships/hyperlink" Target="mailto:jens.koch@rttvr.info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liga/vereine/" TargetMode="External"/><Relationship Id="rId3" Type="http://schemas.openxmlformats.org/officeDocument/2006/relationships/hyperlink" Target="https://www.rttvr.de/koblenz-neuwied/" TargetMode="External"/><Relationship Id="rId7" Type="http://schemas.openxmlformats.org/officeDocument/2006/relationships/hyperlink" Target="https://www.rttvr.de/termine/rahmenterminplaen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turniere/turnierkalender/" TargetMode="External"/><Relationship Id="rId5" Type="http://schemas.openxmlformats.org/officeDocument/2006/relationships/hyperlink" Target="https://www.rttvr.de/koblenz-neuwied/news/" TargetMode="External"/><Relationship Id="rId10" Type="http://schemas.openxmlformats.org/officeDocument/2006/relationships/hyperlink" Target="https://www.rttvr.de/service/newsletter/" TargetMode="External"/><Relationship Id="rId4" Type="http://schemas.openxmlformats.org/officeDocument/2006/relationships/hyperlink" Target="https://www.mytischtennis.de/clicktt/RTTVR/23-24/ligen/Ko-Nwd-23-24/" TargetMode="External"/><Relationship Id="rId9" Type="http://schemas.openxmlformats.org/officeDocument/2006/relationships/hyperlink" Target="https://www.rttvr.de/bildung/startter/info-startt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liga/vereine/" TargetMode="External"/><Relationship Id="rId3" Type="http://schemas.openxmlformats.org/officeDocument/2006/relationships/hyperlink" Target="https://www.rttvr.de/koblenz-neuwied/" TargetMode="External"/><Relationship Id="rId7" Type="http://schemas.openxmlformats.org/officeDocument/2006/relationships/hyperlink" Target="https://www.rttvr.de/termine/rahmenterminplaen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turniere/turnierkalender/" TargetMode="External"/><Relationship Id="rId5" Type="http://schemas.openxmlformats.org/officeDocument/2006/relationships/hyperlink" Target="https://www.rttvr.de/koblenz-neuwied/news/" TargetMode="External"/><Relationship Id="rId10" Type="http://schemas.openxmlformats.org/officeDocument/2006/relationships/hyperlink" Target="https://www.rttvr.de/service/newsletter/" TargetMode="External"/><Relationship Id="rId4" Type="http://schemas.openxmlformats.org/officeDocument/2006/relationships/hyperlink" Target="https://www.mytischtennis.de/clicktt/RTTVR/23-24/ligen/Ko-Nwd-23-24/" TargetMode="External"/><Relationship Id="rId9" Type="http://schemas.openxmlformats.org/officeDocument/2006/relationships/hyperlink" Target="https://www.rttvr.de/bildung/startter/info-startte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tvr.de/sport/sportentwicklung/vereinsberatung/" TargetMode="External"/><Relationship Id="rId3" Type="http://schemas.openxmlformats.org/officeDocument/2006/relationships/hyperlink" Target="https://www.tischtennis.de/shop/produkt.html?tx_neundreiviertelshop_frontend%5Bproduct%5D=7&amp;amp" TargetMode="External"/><Relationship Id="rId7" Type="http://schemas.openxmlformats.org/officeDocument/2006/relationships/hyperlink" Target="https://www.tischtennis.de/sportabzeichen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sport/sportentwicklung/tt-sportabzeichen/" TargetMode="External"/><Relationship Id="rId5" Type="http://schemas.openxmlformats.org/officeDocument/2006/relationships/hyperlink" Target="https://www.rttvr.de/sport/sportentwicklung/aktuelles/" TargetMode="External"/><Relationship Id="rId4" Type="http://schemas.openxmlformats.org/officeDocument/2006/relationships/hyperlink" Target="https://www.tischtennis.de/fileadmin/images/20_MeinSport/55_FreizeitTT/Dokumente/DTTB_FZTt_Broschuere__Logoleiste_hinten_Web_10_2021.pdf" TargetMode="External"/><Relationship Id="rId9" Type="http://schemas.openxmlformats.org/officeDocument/2006/relationships/hyperlink" Target="https://www.rttvr.de/service/newsletter/newsletterarchiv-2022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a.bierbrauer@rttvr.inf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jens.koch@rttvr.inf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media/VERBAND/PDF/Organisation/RTP/RTP_2023-2024_v6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tvr.de/sport/sportentwicklung/mini-meisterschaften/termine-2022-2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rttvr.de/sport/sportentwicklung/mini-meisterschaften/download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schtennis.de/fileadmin/images_articles/02_SportentwicklungKampagnen/mini-Meisterschaften/2023-2024_Dokumente/dttb_minis_flyer_ausfuellbar_2023.pdf" TargetMode="External"/><Relationship Id="rId13" Type="http://schemas.openxmlformats.org/officeDocument/2006/relationships/hyperlink" Target="https://www.tischtennis.de/fileadmin/images_articles/02_SportentwicklungKampagnen/mini-Meisterschaften/2023-2024_Dokumente/Info_Personenbildnisse_Einverstaendnis-ausfuellbar-miniM_23_24.pdf" TargetMode="External"/><Relationship Id="rId18" Type="http://schemas.openxmlformats.org/officeDocument/2006/relationships/hyperlink" Target="https://www.rttvr.de/media/Sportentwicklung/mini-Meisterschaften/Downloads/2022/Einverstaendniserklaerung_miniM.pdf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tischtennis.de/fileadmin/images_articles/02_SportentwicklungKampagnen/mini-Meisterschaften/2023-2024_Dokumente/handzettel_ausfuellbar_2023_DIN_A4.pdf" TargetMode="External"/><Relationship Id="rId12" Type="http://schemas.openxmlformats.org/officeDocument/2006/relationships/hyperlink" Target="https://www.tischtennis.de/fileadmin/images_articles/02_SportentwicklungKampagnen/mini-Meisterschaften/2023-2024_Dokumente/Anmeldeformular_ausfuellbar_2023.pdf" TargetMode="External"/><Relationship Id="rId17" Type="http://schemas.openxmlformats.org/officeDocument/2006/relationships/hyperlink" Target="https://www.tischtennis.de/fileadmin/images_articles/02_SportentwicklungKampagnen/mini-Meisterschaften/2023-2024_Dokumente/Info_Datenweitergabe-ausfuellbar-miniM_23_24.pdf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rttvr.de/media/Sportentwicklung/mini-Meisterschaften/Downloads/2022/spielplaene_ausfuellbar.pdf" TargetMode="External"/><Relationship Id="rId20" Type="http://schemas.openxmlformats.org/officeDocument/2006/relationships/hyperlink" Target="https://www.rttvr.de/media/Sportentwicklung/mini-Meisterschaften/Downloads/2022/presse_nachbericht_22_23.docx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ttvr.click-tt.de/cgi-bin/WebObjects/nuLigaTTDE.woa/wa/registerForNewMiniChampionship?federation=RTTVR&amp;registerFederation=RTTVR" TargetMode="External"/><Relationship Id="rId11" Type="http://schemas.openxmlformats.org/officeDocument/2006/relationships/hyperlink" Target="https://www.rttvr.de/media/Sportentwicklung/mini-Meisterschaften/Downloads/2022/presse_vorschau_22_23.docx" TargetMode="External"/><Relationship Id="rId5" Type="http://schemas.openxmlformats.org/officeDocument/2006/relationships/hyperlink" Target="https://www.rttvr.de/media/Sportentwicklung/mini-Meisterschaften/Downloads/Anleitung_mini-M_Click-TT_Beispiel_Bayern.pdf" TargetMode="External"/><Relationship Id="rId15" Type="http://schemas.openxmlformats.org/officeDocument/2006/relationships/hyperlink" Target="https://www.rttvr.de/media/Sportentwicklung/mini-Meisterschaften/Downloads/2022/poolplan2_ausfuellbar.pdf" TargetMode="External"/><Relationship Id="rId10" Type="http://schemas.openxmlformats.org/officeDocument/2006/relationships/hyperlink" Target="https://www.rttvr.de/media/Sportentwicklung/mini-Meisterschaften/Downloads/2022/presseinfo_22_23.docx" TargetMode="External"/><Relationship Id="rId19" Type="http://schemas.openxmlformats.org/officeDocument/2006/relationships/hyperlink" Target="https://www.tischtennis.de/fileadmin/images/20_MeinSport/60_Aktionen/Mini-Meisterschaften/Dokumente_2021/Anleitung_mini-M_Click-TT_Beispiel_Bayern.pdf" TargetMode="External"/><Relationship Id="rId4" Type="http://schemas.openxmlformats.org/officeDocument/2006/relationships/hyperlink" Target="http://www.rttvr.de/" TargetMode="External"/><Relationship Id="rId9" Type="http://schemas.openxmlformats.org/officeDocument/2006/relationships/hyperlink" Target="https://www.tischtennis.de/fileadmin/images_articles/02_SportentwicklungKampagnen/mini-Meisterschaften/2023-2024_Dokumente/plakat_ausfuellbar-2023.pdf" TargetMode="External"/><Relationship Id="rId14" Type="http://schemas.openxmlformats.org/officeDocument/2006/relationships/hyperlink" Target="https://www.rttvr.de/media/Sportentwicklung/mini-Meisterschaften/Downloads/2022/poolplan1_ausfuellbar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ttvr.click-tt.de/cgi-bin/WebObjects/nuLigaTTDE.woa/wa/tournamentCalendarDetail?tournament=606792&amp;federation=RTTV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png"/><Relationship Id="rId4" Type="http://schemas.openxmlformats.org/officeDocument/2006/relationships/hyperlink" Target="https://www.rttvr.de/bildung/startter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tc-elz.de/vereinsnews?tx_news_pi1%5Baction%5D=detail&amp;tx_news_pi1%5Bcontroller%5D=News&amp;tx_news_pi1%5Bnews%5D=171&amp;cHash=3ed33505b641e72838723621c69cd4d3" TargetMode="External"/><Relationship Id="rId3" Type="http://schemas.openxmlformats.org/officeDocument/2006/relationships/hyperlink" Target="https://www.lsb-rlp.de/beratung-foerderung/foerderung-zuschuss/anschaffung-von-sportgeraeten-fuer-vereine" TargetMode="External"/><Relationship Id="rId7" Type="http://schemas.openxmlformats.org/officeDocument/2006/relationships/hyperlink" Target="https://www.rttvr.de/news/talentiade-202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ttvr.de/news/jetzt-teilnehmen-an-der-kampagne-tischtennis-spiel-mit/" TargetMode="External"/><Relationship Id="rId5" Type="http://schemas.openxmlformats.org/officeDocument/2006/relationships/hyperlink" Target="https://www.rttvr.de/news/freizeittischtennis-geht-in-die-saison-2023-2024/" TargetMode="External"/><Relationship Id="rId4" Type="http://schemas.openxmlformats.org/officeDocument/2006/relationships/hyperlink" Target="https://www.rttvr.de/news/neuigkeiten-zum-restart-programm/" TargetMode="External"/><Relationship Id="rId9" Type="http://schemas.openxmlformats.org/officeDocument/2006/relationships/hyperlink" Target="http://niederzeuzheim.de/2023/05/12/ttc-niederzeuzheim-veranstaltet-turnier-unser-dorf-spielt-tischtennis-mit-rund-60-teilnehmer-und-teilnehmerinn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el 2"/>
          <p:cNvSpPr>
            <a:spLocks noGrp="1"/>
          </p:cNvSpPr>
          <p:nvPr>
            <p:ph type="ctrTitle"/>
          </p:nvPr>
        </p:nvSpPr>
        <p:spPr>
          <a:xfrm>
            <a:off x="0" y="25944"/>
            <a:ext cx="4572000" cy="2578100"/>
          </a:xfrm>
        </p:spPr>
        <p:txBody>
          <a:bodyPr/>
          <a:lstStyle/>
          <a:p>
            <a:pPr algn="ctr"/>
            <a:r>
              <a:rPr lang="de-DE" altLang="de-DE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Jugendstammtisch</a:t>
            </a:r>
            <a:b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chemeClr val="bg1"/>
                </a:solidFill>
              </a:rPr>
              <a:t>7</a:t>
            </a:r>
            <a: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November 2023</a:t>
            </a:r>
            <a:b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19:00 Uhr</a:t>
            </a:r>
          </a:p>
        </p:txBody>
      </p:sp>
      <p:sp>
        <p:nvSpPr>
          <p:cNvPr id="30724" name="Untertitel 3"/>
          <p:cNvSpPr>
            <a:spLocks noGrp="1"/>
          </p:cNvSpPr>
          <p:nvPr>
            <p:ph type="subTitle" idx="1"/>
          </p:nvPr>
        </p:nvSpPr>
        <p:spPr bwMode="auto">
          <a:xfrm>
            <a:off x="4878978" y="2702016"/>
            <a:ext cx="4572000" cy="19970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Alexandra Bierbrauer</a:t>
            </a:r>
          </a:p>
          <a:p>
            <a: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Janek Sprengart</a:t>
            </a:r>
          </a:p>
          <a:p>
            <a:r>
              <a:rPr lang="de-DE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Anke Brück </a:t>
            </a:r>
            <a:endParaRPr altLang="de-D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0E5E8C-A0AB-4821-A0C6-3EFE7735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9" y="444409"/>
            <a:ext cx="3455126" cy="1654361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607AB3EF-855B-4790-9C7E-8C9354419DEB}"/>
              </a:ext>
            </a:extLst>
          </p:cNvPr>
          <p:cNvSpPr txBox="1">
            <a:spLocks/>
          </p:cNvSpPr>
          <p:nvPr/>
        </p:nvSpPr>
        <p:spPr bwMode="auto">
          <a:xfrm>
            <a:off x="100149" y="2333716"/>
            <a:ext cx="45720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180000" rIns="360000" bIns="18000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kern="300">
                <a:solidFill>
                  <a:schemeClr val="tx2"/>
                </a:solidFill>
                <a:latin typeface="Sparkasse Head"/>
                <a:ea typeface="Sparkasse Head" pitchFamily="34" charset="0"/>
                <a:cs typeface="Sparkasse Head"/>
              </a:defRPr>
            </a:lvl1pPr>
            <a:lvl2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2pPr>
            <a:lvl3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3pPr>
            <a:lvl4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4pPr>
            <a:lvl5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5pPr>
            <a:lvl6pPr marL="4572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6pPr>
            <a:lvl7pPr marL="9144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7pPr>
            <a:lvl8pPr marL="13716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8pPr>
            <a:lvl9pPr marL="18288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9pPr>
          </a:lstStyle>
          <a:p>
            <a:pPr algn="ctr"/>
            <a:br>
              <a:rPr lang="de-DE" altLang="de-D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Kreis Koblenz/Neuwied</a:t>
            </a:r>
            <a:br>
              <a:rPr lang="de-DE" altLang="de-D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239E8-A6B4-1C8F-26BF-D6FD745C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8. Neuerungen in den Ordnungen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82EDCD-5638-FA90-9AF7-E811D4E68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516063"/>
            <a:ext cx="3191774" cy="2844800"/>
          </a:xfrm>
        </p:spPr>
        <p:txBody>
          <a:bodyPr/>
          <a:lstStyle/>
          <a:p>
            <a:r>
              <a:rPr lang="de-DE" dirty="0"/>
              <a:t>- Beitrags/</a:t>
            </a:r>
            <a:r>
              <a:rPr lang="de-DE" dirty="0" err="1"/>
              <a:t>Gebührenordng</a:t>
            </a:r>
            <a:r>
              <a:rPr lang="de-DE" dirty="0"/>
              <a:t>     </a:t>
            </a:r>
          </a:p>
          <a:p>
            <a:r>
              <a:rPr lang="de-DE" dirty="0"/>
              <a:t>  (</a:t>
            </a:r>
            <a:r>
              <a:rPr lang="de-DE" dirty="0">
                <a:hlinkClick r:id="rId3"/>
              </a:rPr>
              <a:t>hier klicken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- Tabelle Strafgebühren            </a:t>
            </a:r>
          </a:p>
          <a:p>
            <a:r>
              <a:rPr lang="de-DE" dirty="0"/>
              <a:t>   (</a:t>
            </a:r>
            <a:r>
              <a:rPr lang="de-DE" dirty="0">
                <a:hlinkClick r:id="rId4"/>
              </a:rPr>
              <a:t>hier klicken</a:t>
            </a:r>
            <a:r>
              <a:rPr lang="de-DE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2E594D-59AF-61CD-2A14-9D050DE5DE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692360-3B76-B852-6CEA-7A4AC5D3315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Jugendstammtisch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E6F51A-CE25-36BF-E123-CB8E4CA9DC9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27" name="Tabelle 27">
            <a:extLst>
              <a:ext uri="{FF2B5EF4-FFF2-40B4-BE49-F238E27FC236}">
                <a16:creationId xmlns:a16="http://schemas.microsoft.com/office/drawing/2014/main" id="{1B4A5A18-D5B5-6E25-0ACA-FE1381CC1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42011"/>
              </p:ext>
            </p:extLst>
          </p:nvPr>
        </p:nvGraphicFramePr>
        <p:xfrm>
          <a:off x="3130460" y="418201"/>
          <a:ext cx="5889807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46">
                  <a:extLst>
                    <a:ext uri="{9D8B030D-6E8A-4147-A177-3AD203B41FA5}">
                      <a16:colId xmlns:a16="http://schemas.microsoft.com/office/drawing/2014/main" val="660321754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3974956673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2291509566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1912364468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3096803768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3415413945"/>
                    </a:ext>
                  </a:extLst>
                </a:gridCol>
                <a:gridCol w="841401">
                  <a:extLst>
                    <a:ext uri="{9D8B030D-6E8A-4147-A177-3AD203B41FA5}">
                      <a16:colId xmlns:a16="http://schemas.microsoft.com/office/drawing/2014/main" val="255989714"/>
                    </a:ext>
                  </a:extLst>
                </a:gridCol>
              </a:tblGrid>
              <a:tr h="185205">
                <a:tc>
                  <a:txBody>
                    <a:bodyPr/>
                    <a:lstStyle/>
                    <a:p>
                      <a:r>
                        <a:rPr lang="de-DE" sz="1000" dirty="0"/>
                        <a:t>Ziffer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VOL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VL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BOL/BZL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Kreiseben.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Unterste E.</a:t>
                      </a:r>
                    </a:p>
                    <a:p>
                      <a:r>
                        <a:rPr lang="de-DE" sz="1000" dirty="0"/>
                        <a:t>/ generell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07953"/>
                  </a:ext>
                </a:extLst>
              </a:tr>
              <a:tr h="210966">
                <a:tc>
                  <a:txBody>
                    <a:bodyPr/>
                    <a:lstStyle/>
                    <a:p>
                      <a:r>
                        <a:rPr lang="de-DE" sz="1000" b="1" dirty="0"/>
                        <a:t>F 2.6.2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de-DE" sz="1000" b="1" dirty="0"/>
                        <a:t>Fehlende/nicht fristgerechte Vereinsmeldung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30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/>
                        <a:t>G 6.2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Eigenmächtige </a:t>
                      </a:r>
                      <a:r>
                        <a:rPr lang="de-DE" sz="1000" b="1" dirty="0" err="1"/>
                        <a:t>Spielverlegg</a:t>
                      </a:r>
                      <a:endParaRPr lang="de-DE" sz="1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25,00 €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10,00 €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307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000" b="1" dirty="0"/>
                        <a:t>G 7.3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/>
                        <a:t>Zurückziehung / Streichung Mannschaft Jugend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60,00 €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49384"/>
                  </a:ext>
                </a:extLst>
              </a:tr>
              <a:tr h="209913">
                <a:tc>
                  <a:txBody>
                    <a:bodyPr/>
                    <a:lstStyle/>
                    <a:p>
                      <a:r>
                        <a:rPr lang="de-DE" sz="1000" b="1" dirty="0"/>
                        <a:t>H 2.1.2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de-DE" sz="1000" b="1" dirty="0"/>
                        <a:t>Fehlende/nicht fristgerechte Mannschaftsmeldung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588527"/>
                  </a:ext>
                </a:extLst>
              </a:tr>
              <a:tr h="217533">
                <a:tc>
                  <a:txBody>
                    <a:bodyPr/>
                    <a:lstStyle/>
                    <a:p>
                      <a:r>
                        <a:rPr lang="de-DE" sz="1000" b="1" dirty="0"/>
                        <a:t>I 5.12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000" b="1" dirty="0"/>
                        <a:t>Nichtantreten Jugendteam</a:t>
                      </a:r>
                    </a:p>
                    <a:p>
                      <a:r>
                        <a:rPr lang="de-DE" sz="1000" b="1" dirty="0"/>
                        <a:t>(gilt auch für Pokal)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20,00€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83788"/>
                  </a:ext>
                </a:extLst>
              </a:tr>
              <a:tr h="398811">
                <a:tc>
                  <a:txBody>
                    <a:bodyPr/>
                    <a:lstStyle/>
                    <a:p>
                      <a:r>
                        <a:rPr lang="de-DE" sz="1000" b="1" dirty="0"/>
                        <a:t>I 5.13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000" b="1" dirty="0"/>
                        <a:t>Verspätete Spielberichts- </a:t>
                      </a:r>
                      <a:r>
                        <a:rPr lang="de-DE" sz="1000" b="1" dirty="0" err="1"/>
                        <a:t>erfassung</a:t>
                      </a:r>
                      <a:r>
                        <a:rPr lang="de-DE" sz="1000" b="1" dirty="0"/>
                        <a:t> (max. 24h nach Spielbeginn Zeit)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10,00 €</a:t>
                      </a:r>
                    </a:p>
                    <a:p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907345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EE62FD7B-5A55-25C0-474C-684E8CF651BD}"/>
              </a:ext>
            </a:extLst>
          </p:cNvPr>
          <p:cNvSpPr txBox="1"/>
          <p:nvPr/>
        </p:nvSpPr>
        <p:spPr>
          <a:xfrm>
            <a:off x="3044200" y="70034"/>
            <a:ext cx="3373857" cy="275145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Tabelle der Strafgebühren:</a:t>
            </a:r>
          </a:p>
        </p:txBody>
      </p:sp>
    </p:spTree>
    <p:extLst>
      <p:ext uri="{BB962C8B-B14F-4D97-AF65-F5344CB8AC3E}">
        <p14:creationId xmlns:p14="http://schemas.microsoft.com/office/powerpoint/2010/main" val="1976723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FABDF-B28D-7761-5865-667C1F95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Trainer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25C52BA5-EA1E-44C4-9B6C-733852DEC0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042872"/>
              </p:ext>
            </p:extLst>
          </p:nvPr>
        </p:nvGraphicFramePr>
        <p:xfrm>
          <a:off x="3099293" y="546894"/>
          <a:ext cx="2667000" cy="3587855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7722429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Vereine: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3801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TuS Horhausen 000207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5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DJK St. Katharinen 000299</a:t>
                      </a:r>
                      <a:endParaRPr lang="de-DE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193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TuS Horchheim 000307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0926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endParaRPr lang="de-DE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740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VfL 09/31 Kesselheim 000318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2695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 Leubsdorf 000380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3085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VfB Linz 000382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511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TuS Rhens 000617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SV Windhagen 000753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94723"/>
                  </a:ext>
                </a:extLst>
              </a:tr>
              <a:tr h="19695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TV Rübenach 001032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433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TV Wallersheim 001051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366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TV Vater Jahn Pfaffendorf 001253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55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Eisenbahner SV Engers 001447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113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TTC Olympia Koblenz 001556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366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TTC Grün-Weiss Bad Hönningen 001573</a:t>
                      </a:r>
                      <a:endParaRPr lang="sv-S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5244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DJK Blau-Weiss Asterstein 001827</a:t>
                      </a:r>
                      <a:endParaRPr lang="de-DE" sz="1100" b="0" i="0" u="sng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196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TTC Leutesdorf 004348</a:t>
                      </a:r>
                      <a:endParaRPr lang="de-DE" sz="11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209780"/>
                  </a:ext>
                </a:extLst>
              </a:tr>
            </a:tbl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EAB525-A3D7-1AC2-D295-491DF084C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Feld „Trainer“ in </a:t>
            </a:r>
            <a:r>
              <a:rPr lang="de-DE" dirty="0" err="1"/>
              <a:t>click-tt</a:t>
            </a:r>
            <a:r>
              <a:rPr lang="de-DE" dirty="0"/>
              <a:t> bitte füllen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5F9035-070C-9E55-3696-DEAB5B31B9F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78880E-5C7C-1753-023F-2D9F088723B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623B31-50F1-CACA-4F18-26FB40558D2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4E6353-DB98-EF65-54B0-A184C236819E}"/>
              </a:ext>
            </a:extLst>
          </p:cNvPr>
          <p:cNvSpPr txBox="1"/>
          <p:nvPr/>
        </p:nvSpPr>
        <p:spPr>
          <a:xfrm>
            <a:off x="5805560" y="525538"/>
            <a:ext cx="3243549" cy="167791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Anleitung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https://drive.google.com/file/d/1RxFbHGE4l9rhO2UAt2DVp7tfLZawWG5Z/view?usp=drive_link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Video: </a:t>
            </a:r>
          </a:p>
          <a:p>
            <a:endParaRPr lang="de-DE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https://drive.google.com/file/d/1ZLloIkdpUhlZKtTk2LcIxduzLEqshfVa/view?usp=sharing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5A84E7-9FD9-EBD9-0D93-57260D8BA0DA}"/>
              </a:ext>
            </a:extLst>
          </p:cNvPr>
          <p:cNvSpPr txBox="1"/>
          <p:nvPr/>
        </p:nvSpPr>
        <p:spPr>
          <a:xfrm>
            <a:off x="2984741" y="103517"/>
            <a:ext cx="5995358" cy="422021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400" b="1" u="sng" dirty="0"/>
              <a:t>Folgende Vereine bitten wir ihre Trainer in </a:t>
            </a:r>
            <a:r>
              <a:rPr lang="de-DE" sz="1400" b="1" u="sng" dirty="0" err="1"/>
              <a:t>click-tt</a:t>
            </a:r>
            <a:r>
              <a:rPr lang="de-DE" sz="1400" b="1" u="sng" dirty="0"/>
              <a:t> zu erfassen: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00C800-4723-DDA6-169B-3E14928A0B04}"/>
              </a:ext>
            </a:extLst>
          </p:cNvPr>
          <p:cNvSpPr txBox="1"/>
          <p:nvPr/>
        </p:nvSpPr>
        <p:spPr>
          <a:xfrm>
            <a:off x="3099293" y="4226943"/>
            <a:ext cx="5880806" cy="534838"/>
          </a:xfrm>
          <a:prstGeom prst="rect">
            <a:avLst/>
          </a:prstGeom>
          <a:solidFill>
            <a:srgbClr val="FFFF00"/>
          </a:solidFill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/>
              <a:t>Eine gute Prophylaxe gegen Trainerengpässe kann sein, bereits 14-jährige zur STARTTER-Ausbildung anzumelden um eigenen Trainernachwuchs zu haben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E008DC-966F-D9A7-B275-FDD350992A4B}"/>
              </a:ext>
            </a:extLst>
          </p:cNvPr>
          <p:cNvSpPr txBox="1"/>
          <p:nvPr/>
        </p:nvSpPr>
        <p:spPr>
          <a:xfrm>
            <a:off x="5805560" y="2640162"/>
            <a:ext cx="3243549" cy="681487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Trainer, die nicht als Mitglied im Verein in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click-tt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 gemeldet sind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, werden in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click-tt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unter dem Reiter „Mitglieder“ als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neues Mitglied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angelegt.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74ED26-F5B1-16B8-3AAB-536C31467B9C}"/>
              </a:ext>
            </a:extLst>
          </p:cNvPr>
          <p:cNvSpPr txBox="1"/>
          <p:nvPr/>
        </p:nvSpPr>
        <p:spPr>
          <a:xfrm>
            <a:off x="5805560" y="3492500"/>
            <a:ext cx="3243549" cy="473375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Bei Fragen gerne Anke Brück via Handy kontaktieren. 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175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36954-8024-C809-8F00-599D4D19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9. Trainer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F7F57C-D0DA-56C3-3AF6-D77C978DF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- Muster Trainersuche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738748-B5B1-78D8-6515-D69C1E1192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07.11.2023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5C7A1A-9A51-0F97-AF18-1571165762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CE353-6BBB-FA8E-00CF-1AFF83067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B09FEF-E00C-16B1-0865-9F3EF7442C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3"/>
          <a:stretch/>
        </p:blipFill>
        <p:spPr>
          <a:xfrm>
            <a:off x="4122443" y="254834"/>
            <a:ext cx="3980637" cy="41285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1D2C161-9A0B-3131-E12B-F02D0F37ED25}"/>
              </a:ext>
            </a:extLst>
          </p:cNvPr>
          <p:cNvSpPr txBox="1"/>
          <p:nvPr/>
        </p:nvSpPr>
        <p:spPr>
          <a:xfrm>
            <a:off x="3068638" y="4480783"/>
            <a:ext cx="6075362" cy="331059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dirty="0">
                <a:solidFill>
                  <a:schemeClr val="tx2"/>
                </a:solidFill>
                <a:hlinkClick r:id="rId4"/>
              </a:rPr>
              <a:t>https://www.rttvr.de/bildung/trainersuchportal/</a:t>
            </a:r>
            <a:endParaRPr lang="de-D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3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36954-8024-C809-8F00-599D4D19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Sonstiges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F7F57C-D0DA-56C3-3AF6-D77C978DF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738748-B5B1-78D8-6515-D69C1E1192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5C7A1A-9A51-0F97-AF18-1571165762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60888" y="4927840"/>
            <a:ext cx="3646487" cy="107950"/>
          </a:xfrm>
        </p:spPr>
        <p:txBody>
          <a:bodyPr/>
          <a:lstStyle/>
          <a:p>
            <a:pPr>
              <a:defRPr/>
            </a:pPr>
            <a:r>
              <a:rPr lang="de-DE" dirty="0"/>
              <a:t>Jugendstammtisch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CE353-6BBB-FA8E-00CF-1AFF83067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8A9DD3-AE7C-66B3-80E2-11F99DCC30CA}"/>
              </a:ext>
            </a:extLst>
          </p:cNvPr>
          <p:cNvSpPr txBox="1"/>
          <p:nvPr/>
        </p:nvSpPr>
        <p:spPr>
          <a:xfrm>
            <a:off x="3068638" y="215660"/>
            <a:ext cx="5703887" cy="4145203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Sonstige Themen und Fragen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Können Kinder an einer </a:t>
            </a:r>
            <a:r>
              <a:rPr lang="de-DE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DE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teilnehmen </a:t>
            </a:r>
            <a:r>
              <a:rPr lang="de-DE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ohne Betreuer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Bewerbung von Veranstaltungen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(z.B. Koblenzer Stadtmeisterschaft)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Teilnahmen an </a:t>
            </a:r>
            <a:r>
              <a:rPr lang="de-DE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Staffeltagen von allen Vereinen</a:t>
            </a:r>
          </a:p>
          <a:p>
            <a:endParaRPr lang="de-DE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Hinweise zu </a:t>
            </a:r>
            <a:r>
              <a:rPr lang="de-DE" sz="1200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kurzfristigen Spielverlegungen</a:t>
            </a:r>
            <a:r>
              <a:rPr lang="de-DE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1.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Verlegender Verein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stellt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click-tt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Antrag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mit „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vorläufigem Datum 10.12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2.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Verlegender Verein prüft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ob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Spielverlegung vom Staffelleiter VOR    </a:t>
            </a:r>
          </a:p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	     Spielbeginn genehmigt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wurden =&gt; ansonsten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Staffelleiter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bitte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anrufen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	3.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Verlegender Verein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erstellt erneuten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-Antrag mit tatsächlichem Datum</a:t>
            </a:r>
          </a:p>
          <a:p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36954-8024-C809-8F00-599D4D19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Sonstiges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F7F57C-D0DA-56C3-3AF6-D77C978DF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Planungen des RTTVR im Jugend 13 Spielbetrieb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738748-B5B1-78D8-6515-D69C1E1192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5C7A1A-9A51-0F97-AF18-1571165762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560888" y="4927840"/>
            <a:ext cx="3646487" cy="107950"/>
          </a:xfrm>
        </p:spPr>
        <p:txBody>
          <a:bodyPr/>
          <a:lstStyle/>
          <a:p>
            <a:pPr>
              <a:defRPr/>
            </a:pPr>
            <a:r>
              <a:rPr lang="de-DE" dirty="0"/>
              <a:t>Jugendstammtisch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CE353-6BBB-FA8E-00CF-1AFF83067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DCF713-6F38-B43D-0AEB-9FF9800BB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00"/>
          <a:stretch/>
        </p:blipFill>
        <p:spPr>
          <a:xfrm>
            <a:off x="4708852" y="304081"/>
            <a:ext cx="4435148" cy="461716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972744C-D368-0692-2164-1F144B47BE98}"/>
              </a:ext>
            </a:extLst>
          </p:cNvPr>
          <p:cNvSpPr txBox="1"/>
          <p:nvPr/>
        </p:nvSpPr>
        <p:spPr>
          <a:xfrm>
            <a:off x="3068638" y="396815"/>
            <a:ext cx="1640214" cy="4442604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Meldeschluss 30.09.2023 und seine Folgen: </a:t>
            </a:r>
          </a:p>
          <a:p>
            <a:endParaRPr lang="de-DE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6 Spieltage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     9-10 Teams in der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     Jugend 13 Kreisliga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keine Ausweich-</a:t>
            </a:r>
          </a:p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de-DE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spieltermine</a:t>
            </a: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7392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36954-8024-C809-8F00-599D4D19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11. Fragen / Anregungen der Vereine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F7F57C-D0DA-56C3-3AF6-D77C978DF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738748-B5B1-78D8-6515-D69C1E1192C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5C7A1A-9A51-0F97-AF18-1571165762F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1CE353-6BBB-FA8E-00CF-1AFF83067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C71618-BA77-73F0-4CEE-586484316883}"/>
              </a:ext>
            </a:extLst>
          </p:cNvPr>
          <p:cNvSpPr txBox="1"/>
          <p:nvPr/>
        </p:nvSpPr>
        <p:spPr>
          <a:xfrm>
            <a:off x="0" y="3749348"/>
            <a:ext cx="3068638" cy="534838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endParaRPr lang="de-DE" sz="1200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48FA96F-AC70-1E47-1997-5011BFE8E55A}"/>
              </a:ext>
            </a:extLst>
          </p:cNvPr>
          <p:cNvSpPr txBox="1"/>
          <p:nvPr/>
        </p:nvSpPr>
        <p:spPr>
          <a:xfrm>
            <a:off x="3191772" y="168540"/>
            <a:ext cx="5658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Jugend 13 Kreisklasse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Anfrage nach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2 Partien pro Spieltag + zentralem Ort     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(Bettina Brühl)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Turniersoftware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– Arten und Schulung?                                                                       (Roland Wilde)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https://www.rttvr.de/service/mktt-turniersoftware/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4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78421-1D20-5208-D240-525EEED0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Anhang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6D31C4-C74E-FCC9-628B-63963354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2EFC33-9840-E9A2-1BE6-FEC6A49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DC82F1-943F-C379-17AD-F5813AFC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28F28-42A6-44DB-B878-3ECC7983931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8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5211"/>
          </a:xfrm>
        </p:spPr>
        <p:txBody>
          <a:bodyPr tIns="360000"/>
          <a:lstStyle/>
          <a:p>
            <a:r>
              <a:rPr lang="de-DE" altLang="de-DE" sz="2000" dirty="0"/>
              <a:t>4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Exkurs: Mitgliederneugewinnung</a:t>
            </a:r>
            <a:b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/>
              <a:t>      </a:t>
            </a:r>
            <a:r>
              <a:rPr lang="de-DE" alt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Beispiel Grundschulvormittag Urbar</a:t>
            </a: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8977AD-9D4D-4602-BABD-205C50A1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46" y="2815650"/>
            <a:ext cx="1439208" cy="20637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FD2E49-C208-4255-A755-EAD4F3A8C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" t="2731" r="1346" b="4075"/>
          <a:stretch/>
        </p:blipFill>
        <p:spPr>
          <a:xfrm>
            <a:off x="5668916" y="3696999"/>
            <a:ext cx="1586514" cy="8022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5EE47E-A753-4B37-9604-7B0D479F7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7"/>
          <a:stretch/>
        </p:blipFill>
        <p:spPr>
          <a:xfrm>
            <a:off x="372376" y="959188"/>
            <a:ext cx="3840596" cy="2352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56E2EB-355A-4085-8C42-B6615DAF3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76" y="3374551"/>
            <a:ext cx="5205025" cy="1462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43270A5-2852-43F4-A102-A3B4D645B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790" y="959187"/>
            <a:ext cx="4450364" cy="183902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B7DA87C-DA89-46B7-ABB4-63DA06207C88}"/>
              </a:ext>
            </a:extLst>
          </p:cNvPr>
          <p:cNvSpPr txBox="1"/>
          <p:nvPr/>
        </p:nvSpPr>
        <p:spPr>
          <a:xfrm>
            <a:off x="4335790" y="2896764"/>
            <a:ext cx="2919640" cy="49646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b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Tischtennis-Olympiade</a:t>
            </a:r>
          </a:p>
        </p:txBody>
      </p:sp>
    </p:spTree>
    <p:extLst>
      <p:ext uri="{BB962C8B-B14F-4D97-AF65-F5344CB8AC3E}">
        <p14:creationId xmlns:p14="http://schemas.microsoft.com/office/powerpoint/2010/main" val="18925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68CD38-6DC1-41DF-8FCC-4467BE29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78"/>
          <a:stretch/>
        </p:blipFill>
        <p:spPr>
          <a:xfrm>
            <a:off x="848134" y="875211"/>
            <a:ext cx="6199061" cy="4251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99C46A8-1D4D-46EB-850D-0A2EC2422F2F}"/>
              </a:ext>
            </a:extLst>
          </p:cNvPr>
          <p:cNvSpPr txBox="1"/>
          <p:nvPr/>
        </p:nvSpPr>
        <p:spPr>
          <a:xfrm>
            <a:off x="7182465" y="875211"/>
            <a:ext cx="1755058" cy="11821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Light-Version: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In den Pausen auf einem Pausenhof-Tisch spielen und dabei Flyer verteilen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5AE3DA-6FB8-4D89-AB19-D14ACA6859E6}"/>
              </a:ext>
            </a:extLst>
          </p:cNvPr>
          <p:cNvSpPr txBox="1"/>
          <p:nvPr/>
        </p:nvSpPr>
        <p:spPr>
          <a:xfrm>
            <a:off x="7182465" y="3086097"/>
            <a:ext cx="1755058" cy="8827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Ansprechpartner: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Jens Koch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Tel.: 0261 / 135-126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jens.koch@rttvr.info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/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Schnupperstunden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https://www.rttvr.de/sport/schulsport/schnupperstundenaktionen/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573684-7527-4077-87EA-B8E5E668C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389" y="2070689"/>
            <a:ext cx="1755058" cy="101541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C735CC1-9DFD-F951-BD6D-62381AA6111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87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360000" rIns="360000" bIns="36000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 kern="3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2pPr>
            <a:lvl3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3pPr>
            <a:lvl4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4pPr>
            <a:lvl5pPr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5pPr>
            <a:lvl6pPr marL="4572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6pPr>
            <a:lvl7pPr marL="9144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7pPr>
            <a:lvl8pPr marL="13716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8pPr>
            <a:lvl9pPr marL="1828800" algn="l" defTabSz="457200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505050"/>
                </a:solidFill>
                <a:latin typeface="Sparkasse Head" pitchFamily="34" charset="0"/>
                <a:ea typeface="Sparkasse Head" pitchFamily="34" charset="0"/>
                <a:cs typeface="Sparkasse Head" pitchFamily="34" charset="0"/>
              </a:defRPr>
            </a:lvl9pPr>
          </a:lstStyle>
          <a:p>
            <a:r>
              <a:rPr lang="de-DE" altLang="de-DE" sz="2000" dirty="0"/>
              <a:t>4. Exkurs: Mitgliederneugewinnung</a:t>
            </a:r>
            <a:br>
              <a:rPr lang="de-DE" altLang="de-DE" sz="2000" dirty="0"/>
            </a:br>
            <a:r>
              <a:rPr lang="de-DE" altLang="de-DE" sz="1600" dirty="0"/>
              <a:t>      Beispiel Grundschulvormittag Urbar</a:t>
            </a:r>
          </a:p>
        </p:txBody>
      </p:sp>
    </p:spTree>
    <p:extLst>
      <p:ext uri="{BB962C8B-B14F-4D97-AF65-F5344CB8AC3E}">
        <p14:creationId xmlns:p14="http://schemas.microsoft.com/office/powerpoint/2010/main" val="374088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09BCDF-6C83-3A48-FB74-03FF8A86361A}"/>
              </a:ext>
            </a:extLst>
          </p:cNvPr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BA59E93-9F75-5C4B-453E-0B965C8C9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559178"/>
              </p:ext>
            </p:extLst>
          </p:nvPr>
        </p:nvGraphicFramePr>
        <p:xfrm>
          <a:off x="60960" y="320040"/>
          <a:ext cx="445008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15515939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629742498"/>
                    </a:ext>
                  </a:extLst>
                </a:gridCol>
              </a:tblGrid>
              <a:tr h="1495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 rund um unseren Kreis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für Spieler und Eltern im Kreis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Kreisseite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7467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https://www.mytischtennis.de/clicktt/RTTVR/23-24/ligen/Ko-Nwd-23-24/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 aus dem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https://www.rttvr.de/koblenz-neuwied/news/ </a:t>
                      </a:r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Rubrik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86145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Turnierkalender des RTTVR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https://www.rttvr.de/turniere/turnierkalender/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Rahmenterminplan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https://www.rttvr.de/termine/rahmenterminplaene/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https://www.rttvr.de/liga/vereine/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5285"/>
                  </a:ext>
                </a:extLst>
              </a:tr>
              <a:tr h="196725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Trainerausbildungstermine </a:t>
                      </a:r>
                    </a:p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https://www.rttvr.de/bildung/startter/info-startter/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 Newsletter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https://www.rttvr.de/service/newsletter/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1988"/>
                  </a:ext>
                </a:extLst>
              </a:tr>
            </a:tbl>
          </a:graphicData>
        </a:graphic>
      </p:graphicFrame>
      <p:graphicFrame>
        <p:nvGraphicFramePr>
          <p:cNvPr id="2" name="Tabelle 7">
            <a:extLst>
              <a:ext uri="{FF2B5EF4-FFF2-40B4-BE49-F238E27FC236}">
                <a16:creationId xmlns:a16="http://schemas.microsoft.com/office/drawing/2014/main" id="{120ECDF6-E204-1C8E-A9C3-3286E89CA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86706"/>
              </p:ext>
            </p:extLst>
          </p:nvPr>
        </p:nvGraphicFramePr>
        <p:xfrm>
          <a:off x="4632960" y="320040"/>
          <a:ext cx="445008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1551593901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629742498"/>
                    </a:ext>
                  </a:extLst>
                </a:gridCol>
              </a:tblGrid>
              <a:tr h="1495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 rund um unseren Kreis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für Spieler und Eltern im Kreis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Kreisseite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7467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https://www.mytischtennis.de/clicktt/RTTVR/23-24/ligen/Ko-Nwd-23-24/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 aus dem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https://www.rttvr.de/koblenz-neuwied/news/ </a:t>
                      </a:r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Rubrik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86145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Turnierkalender des RTTVR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https://www.rttvr.de/turniere/turnierkalender/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Rahmenterminplan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https://www.rttvr.de/termine/rahmenterminplaene/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https://www.rttvr.de/liga/vereine/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5285"/>
                  </a:ext>
                </a:extLst>
              </a:tr>
              <a:tr h="196725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Trainerausbildungstermine </a:t>
                      </a:r>
                    </a:p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https://www.rttvr.de/bildung/startter/info-startter/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1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 Newsletter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https://www.rttvr.de/service/newsletter/</a:t>
                      </a:r>
                      <a:endParaRPr lang="de-DE" sz="11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1988"/>
                  </a:ext>
                </a:extLst>
              </a:tr>
            </a:tbl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7C259-BE69-E29D-3A02-63483287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E6249-D6B3-849E-A385-2100B1E4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47D38A-6247-2666-E6CD-461283D8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28F28-42A6-44DB-B878-3ECC7983931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49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3060700" cy="4641850"/>
          </a:xfrm>
        </p:spPr>
        <p:txBody>
          <a:bodyPr/>
          <a:lstStyle/>
          <a:p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de-DE" altLang="de-DE" dirty="0">
                <a:latin typeface="Sparkasse Head" pitchFamily="34" charset="0"/>
                <a:cs typeface="Sparkasse Head" pitchFamily="34" charset="0"/>
              </a:rPr>
            </a:br>
            <a:endParaRPr lang="en-GB" altLang="de-DE" dirty="0">
              <a:latin typeface="Sparkasse Head" pitchFamily="34" charset="0"/>
              <a:cs typeface="Sparkasse Head" pitchFamily="34" charset="0"/>
            </a:endParaRPr>
          </a:p>
        </p:txBody>
      </p:sp>
      <p:sp>
        <p:nvSpPr>
          <p:cNvPr id="34819" name="Datumsplatzhalter 6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6F6F6F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6F6F6F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34820" name="Fußzeilenplatzhalter 7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6F6F6F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  <a:endParaRPr lang="de-DE" altLang="de-DE" dirty="0">
              <a:solidFill>
                <a:srgbClr val="6F6F6F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34821" name="Foliennummernplatzhalter 8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5CC2BB-0F5E-4CF8-9AC3-1D99F1362AAB}" type="slidenum">
              <a:rPr lang="de-DE" altLang="de-DE">
                <a:solidFill>
                  <a:srgbClr val="6F6F6F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altLang="de-DE">
              <a:solidFill>
                <a:srgbClr val="6F6F6F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34822" name="Inhaltsplatzhalter 5"/>
          <p:cNvSpPr>
            <a:spLocks noGrp="1"/>
          </p:cNvSpPr>
          <p:nvPr>
            <p:ph sz="quarter" idx="13"/>
          </p:nvPr>
        </p:nvSpPr>
        <p:spPr bwMode="auto">
          <a:xfrm>
            <a:off x="3068638" y="0"/>
            <a:ext cx="6075362" cy="48656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alt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Jugendstammtisch </a:t>
            </a:r>
            <a:r>
              <a:rPr altLang="de-DE" sz="2600" b="1" dirty="0">
                <a:solidFill>
                  <a:schemeClr val="tx1"/>
                </a:solidFill>
              </a:rPr>
              <a:t>7</a:t>
            </a:r>
            <a:r>
              <a:rPr altLang="de-DE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.11.2023</a:t>
            </a:r>
          </a:p>
          <a:p>
            <a:pPr algn="ctr"/>
            <a:endParaRPr altLang="de-DE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altLang="de-DE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Begrüßung / Protokollführung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die Rückrunde 2023/24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Spielsysteme Jugend-Mannschaftsspiele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Mitgliederneugewinnung =&gt;Übergang in  J13-Liga (+Anhang)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Termine 2024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Fördermöglichkeiten / Tipps für die Vereine (+Anhang)</a:t>
            </a:r>
          </a:p>
          <a:p>
            <a:pPr marL="342900" indent="-342900"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Infoblatt für </a:t>
            </a:r>
            <a:r>
              <a:rPr lang="de-DE" alt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Jugendl</a:t>
            </a: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/ </a:t>
            </a:r>
            <a:r>
              <a:rPr lang="de-DE" altLang="de-DE" dirty="0">
                <a:solidFill>
                  <a:schemeClr val="tx1"/>
                </a:solidFill>
              </a:rPr>
              <a:t>Eltern rund um Tischtennis (+Anhang)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Neuerungen in den Ordnungen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de-DE" alt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Trainer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Sonstiges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de-DE" altLang="de-DE" dirty="0">
                <a:solidFill>
                  <a:schemeClr val="tx1"/>
                </a:solidFill>
              </a:rPr>
              <a:t>Fragen / Anregungen der Vereine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alt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de-DE" dirty="0">
              <a:latin typeface="Sparkasse Rg" pitchFamily="34" charset="0"/>
              <a:cs typeface="Sparkasse Rg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BA59E93-9F75-5C4B-453E-0B965C8C9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51821"/>
              </p:ext>
            </p:extLst>
          </p:nvPr>
        </p:nvGraphicFramePr>
        <p:xfrm>
          <a:off x="60959" y="320040"/>
          <a:ext cx="897952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086">
                  <a:extLst>
                    <a:ext uri="{9D8B030D-6E8A-4147-A177-3AD203B41FA5}">
                      <a16:colId xmlns:a16="http://schemas.microsoft.com/office/drawing/2014/main" val="1551593901"/>
                    </a:ext>
                  </a:extLst>
                </a:gridCol>
                <a:gridCol w="6478438">
                  <a:extLst>
                    <a:ext uri="{9D8B030D-6E8A-4147-A177-3AD203B41FA5}">
                      <a16:colId xmlns:a16="http://schemas.microsoft.com/office/drawing/2014/main" val="2629742498"/>
                    </a:ext>
                  </a:extLst>
                </a:gridCol>
              </a:tblGrid>
              <a:tr h="149511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Informationen rund um unseren Kreis </a:t>
                      </a:r>
                    </a:p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für Spieler und Eltern im Kreis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31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Kreisseite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57467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https://www.mytischtennis.de/clicktt/RTTVR/23-24/ligen/Ko-Nwd-23-24/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 aus dem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https://www.rttvr.de/koblenz-neuwied/news/ </a:t>
                      </a:r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Rubrik Jugendsport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86145"/>
                  </a:ext>
                </a:extLst>
              </a:tr>
              <a:tr h="153446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Turnierkalender des RTTVR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https://www.rttvr.de/turniere/turnierkalender/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7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Rahmenterminplan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https://www.rttvr.de/termine/rahmenterminplaene/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96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https://www.rttvr.de/liga/vereine/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Region Koblenz/Neuwied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25285"/>
                  </a:ext>
                </a:extLst>
              </a:tr>
              <a:tr h="196725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Trainerausbildungstermine </a:t>
                      </a:r>
                    </a:p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 14 Jahre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https://www.rttvr.de/bildung/startter/info-startter/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2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b="1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 Newsletter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u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https://www.rttvr.de/service/newsletter/</a:t>
                      </a:r>
                      <a:endParaRPr lang="de-DE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01988"/>
                  </a:ext>
                </a:extLst>
              </a:tr>
            </a:tbl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5E34D9-E6A0-3448-472B-1A0B60F3D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D6056E5-0C5B-DF5B-FC46-FD23E831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6D52A2-1086-C6D5-DA20-9E15F234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28F28-42A6-44DB-B878-3ECC7983931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21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3394"/>
          </a:xfrm>
        </p:spPr>
        <p:txBody>
          <a:bodyPr tIns="360000"/>
          <a:lstStyle/>
          <a:p>
            <a:r>
              <a:rPr lang="de-DE" altLang="de-DE" sz="2000" dirty="0"/>
              <a:t>6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Fördermöglichkeiten / Tipps für die Vereine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065B019F-E59D-4CA8-844E-989D2A811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420517"/>
              </p:ext>
            </p:extLst>
          </p:nvPr>
        </p:nvGraphicFramePr>
        <p:xfrm>
          <a:off x="375311" y="1484770"/>
          <a:ext cx="6974008" cy="237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593">
                  <a:extLst>
                    <a:ext uri="{9D8B030D-6E8A-4147-A177-3AD203B41FA5}">
                      <a16:colId xmlns:a16="http://schemas.microsoft.com/office/drawing/2014/main" val="2441679516"/>
                    </a:ext>
                  </a:extLst>
                </a:gridCol>
                <a:gridCol w="4633415">
                  <a:extLst>
                    <a:ext uri="{9D8B030D-6E8A-4147-A177-3AD203B41FA5}">
                      <a16:colId xmlns:a16="http://schemas.microsoft.com/office/drawing/2014/main" val="2934803706"/>
                    </a:ext>
                  </a:extLst>
                </a:gridCol>
              </a:tblGrid>
              <a:tr h="14067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5910"/>
                  </a:ext>
                </a:extLst>
              </a:tr>
              <a:tr h="202093"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Schläger+Bälle-Set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14 Schläger, 60 Bälle; (125 €; 500 € gespart)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276235"/>
                  </a:ext>
                </a:extLst>
              </a:tr>
              <a:tr h="33682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Diverse Spielformen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Tolle Broschüre mit interessanten Spielformen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34014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Aktuelle Kampagnen des DTTB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Seite als Favorit auf dem PC speichern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46896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TT-Sportabzeichen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Regiebox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697463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Vereinsberatung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Fragen und Probleme der Vereinsarbeit lösen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6800"/>
                  </a:ext>
                </a:extLst>
              </a:tr>
              <a:tr h="37166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Newsletter-Archiv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Newsletter des RTTVR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98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7"/>
          <p:cNvSpPr>
            <a:spLocks noGrp="1"/>
          </p:cNvSpPr>
          <p:nvPr>
            <p:ph type="ctrTitle"/>
          </p:nvPr>
        </p:nvSpPr>
        <p:spPr>
          <a:xfrm>
            <a:off x="0" y="6350"/>
            <a:ext cx="4572000" cy="1422400"/>
          </a:xfrm>
        </p:spPr>
        <p:txBody>
          <a:bodyPr/>
          <a:lstStyle/>
          <a:p>
            <a:r>
              <a:rPr lang="de-DE" altLang="de-DE" b="1" dirty="0">
                <a:latin typeface="Calibri" panose="020F0502020204030204" pitchFamily="34" charset="0"/>
                <a:cs typeface="Calibri" panose="020F0502020204030204" pitchFamily="34" charset="0"/>
              </a:rPr>
              <a:t>Vielen Dank.</a:t>
            </a:r>
            <a:endParaRPr lang="en-GB" alt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5" name="Untertitel 11"/>
          <p:cNvSpPr>
            <a:spLocks noGrp="1"/>
          </p:cNvSpPr>
          <p:nvPr>
            <p:ph type="subTitle" idx="1"/>
          </p:nvPr>
        </p:nvSpPr>
        <p:spPr bwMode="auto">
          <a:xfrm>
            <a:off x="4572000" y="641350"/>
            <a:ext cx="4572000" cy="23717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de-DE" dirty="0">
                <a:latin typeface="Calibri" panose="020F0502020204030204" pitchFamily="34" charset="0"/>
                <a:cs typeface="Calibri" panose="020F0502020204030204" pitchFamily="34" charset="0"/>
              </a:rPr>
              <a:t>Kreisvorsitzende </a:t>
            </a:r>
          </a:p>
          <a:p>
            <a:pPr>
              <a:spcBef>
                <a:spcPct val="0"/>
              </a:spcBef>
            </a:pPr>
            <a:r>
              <a:rPr altLang="de-DE" dirty="0">
                <a:latin typeface="Calibri" panose="020F0502020204030204" pitchFamily="34" charset="0"/>
                <a:cs typeface="Calibri" panose="020F0502020204030204" pitchFamily="34" charset="0"/>
              </a:rPr>
              <a:t>Alexandra Bierbrauer</a:t>
            </a:r>
          </a:p>
          <a:p>
            <a:pPr>
              <a:spcBef>
                <a:spcPct val="0"/>
              </a:spcBef>
            </a:pPr>
            <a:endParaRPr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altLang="de-DE" dirty="0">
                <a:latin typeface="Calibri" panose="020F0502020204030204" pitchFamily="34" charset="0"/>
                <a:cs typeface="Calibri" panose="020F0502020204030204" pitchFamily="34" charset="0"/>
              </a:rPr>
              <a:t>Handy:   0179 519 69 58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Email:     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alexandra.bierbrauer@rttvr.info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Kreisbeauftragter Jugend </a:t>
            </a: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Janek Sprengart</a:t>
            </a:r>
          </a:p>
          <a:p>
            <a:pPr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Telefon:  </a:t>
            </a:r>
            <a:r>
              <a:rPr lang="de-DE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0151 / </a:t>
            </a:r>
            <a:r>
              <a:rPr lang="de-DE" dirty="0"/>
              <a:t>116 15 71 5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</a:rPr>
              <a:t>Email:     </a:t>
            </a:r>
            <a:r>
              <a:rPr lang="de-DE" altLang="de-DE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janek.sprengart@rttvr.info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Kreisbeauftrage Nachwuchs und Mädchen</a:t>
            </a: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Anke Brück </a:t>
            </a:r>
          </a:p>
          <a:p>
            <a:pPr>
              <a:spcBef>
                <a:spcPct val="0"/>
              </a:spcBef>
            </a:pPr>
            <a:endParaRPr lang="is-I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Handy:    0171 345 54 09</a:t>
            </a:r>
          </a:p>
          <a:p>
            <a:pPr>
              <a:spcBef>
                <a:spcPct val="0"/>
              </a:spcBef>
            </a:pPr>
            <a: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  <a:t>Email:      anke.brueck@rttvr.info</a:t>
            </a:r>
            <a:br>
              <a:rPr lang="is-IS" altLang="de-D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9662B-8713-756F-2DFE-A95B8F5F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Infos für die Rückrunde 2023/24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1164D6-D0AA-7724-D8FE-A4F6E50BD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6E6B63-8AE4-FF87-3191-A008D9B689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5FA61E-A7F5-BAED-D5B6-A0294141A5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F7AB29-33AC-B711-E402-64B6A3B951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6DAEBF2-88DE-BE0B-5498-7A7B23FD3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30214"/>
              </p:ext>
            </p:extLst>
          </p:nvPr>
        </p:nvGraphicFramePr>
        <p:xfrm>
          <a:off x="3122419" y="30480"/>
          <a:ext cx="5923113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95">
                  <a:extLst>
                    <a:ext uri="{9D8B030D-6E8A-4147-A177-3AD203B41FA5}">
                      <a16:colId xmlns:a16="http://schemas.microsoft.com/office/drawing/2014/main" val="989786"/>
                    </a:ext>
                  </a:extLst>
                </a:gridCol>
                <a:gridCol w="4536218">
                  <a:extLst>
                    <a:ext uri="{9D8B030D-6E8A-4147-A177-3AD203B41FA5}">
                      <a16:colId xmlns:a16="http://schemas.microsoft.com/office/drawing/2014/main" val="2214015406"/>
                    </a:ext>
                  </a:extLst>
                </a:gridCol>
              </a:tblGrid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243969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6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Letzter Spieltag Hinrunde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36842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16.12.2023 – </a:t>
                      </a:r>
                    </a:p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Mannschaftsmeldung Rückrunde in </a:t>
                      </a:r>
                      <a:r>
                        <a:rPr lang="de-DE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click-tt</a:t>
                      </a:r>
                      <a:endParaRPr lang="de-DE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62908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05.01.2024 – </a:t>
                      </a:r>
                    </a:p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21.04.2024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Rückrunde 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(Rahmenterminplan)</a:t>
                      </a:r>
                      <a:endParaRPr lang="de-DE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https://www.rttvr.de/media/VERBAND/PDF/Organisation/RTP/RTP_2023-2024_v6.pdf</a:t>
                      </a:r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-Karneval (08.02.-13.02.24)</a:t>
                      </a:r>
                    </a:p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-Osterferien inkl. Wochenende davor (23.03.-02.04.24)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901864"/>
                  </a:ext>
                </a:extLst>
              </a:tr>
            </a:tbl>
          </a:graphicData>
        </a:graphic>
      </p:graphicFrame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62C8FA7-2C43-4621-5609-B07B28020036}"/>
              </a:ext>
            </a:extLst>
          </p:cNvPr>
          <p:cNvSpPr/>
          <p:nvPr/>
        </p:nvSpPr>
        <p:spPr>
          <a:xfrm>
            <a:off x="3239592" y="4474029"/>
            <a:ext cx="5708468" cy="35269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Neumeldungen von Teams in der J 19 / J 13 sind möglich!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10BB18-45A3-D1CA-C752-FAD73E9BCA05}"/>
              </a:ext>
            </a:extLst>
          </p:cNvPr>
          <p:cNvSpPr txBox="1"/>
          <p:nvPr/>
        </p:nvSpPr>
        <p:spPr>
          <a:xfrm>
            <a:off x="3060026" y="2326842"/>
            <a:ext cx="5985506" cy="2082828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Für Mannschaftsmeldungen der Altersgruppe Nachwuchs in Mannschaftsmeldungen der Erwachsenen gilt: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Die beiden Toleranzwerte erhöhen sich um 35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auf 85 TTR-Punkte (Mannschaftsmeldung)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bzw.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70 TTR-Punkte (innerhalb Mannschaft).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Die beiden Toleranzwerte erhöhen sich für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Spieler des Landeskaders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(oder höher) um 70 auf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120 bzw. 105 TTR-Punkte (innerhalb Mannschaft)</a:t>
            </a:r>
          </a:p>
          <a:p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100" b="1" u="sng" dirty="0">
                <a:latin typeface="Calibri" panose="020F0502020204030204" pitchFamily="34" charset="0"/>
                <a:cs typeface="Calibri" panose="020F0502020204030204" pitchFamily="34" charset="0"/>
              </a:rPr>
              <a:t>Für Mannschaftsmeldungen der Altersgruppe Nachwuchs gilt: 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Innerhalb der gesamten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Mannschaftsmeldung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einer Altersklasse darf kein Spieler hinter einem anderen gemeldet werden, dessen Q-TTR-Wert um mehr als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85 TTR-Punkte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kleiner ist. </a:t>
            </a:r>
          </a:p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Innerhalb einer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Mannschaft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darf kein Spieler hinter einem anderen gemeldet werden, dessen Q-TTR-Wert um mehr als </a:t>
            </a:r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70 TTR-Punkte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kleiner ist.</a:t>
            </a:r>
          </a:p>
        </p:txBody>
      </p:sp>
    </p:spTree>
    <p:extLst>
      <p:ext uri="{BB962C8B-B14F-4D97-AF65-F5344CB8AC3E}">
        <p14:creationId xmlns:p14="http://schemas.microsoft.com/office/powerpoint/2010/main" val="42678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0931"/>
          </a:xfrm>
        </p:spPr>
        <p:txBody>
          <a:bodyPr tIns="360000"/>
          <a:lstStyle/>
          <a:p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Spielsysteme Jugend-Mannschaftsspiele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F1D80DB-888F-436A-BF03-A48BA45A3C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894355"/>
              </p:ext>
            </p:extLst>
          </p:nvPr>
        </p:nvGraphicFramePr>
        <p:xfrm>
          <a:off x="374650" y="985838"/>
          <a:ext cx="8393113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591840" imgH="3552861" progId="Excel.Sheet.12">
                  <p:embed/>
                </p:oleObj>
              </mc:Choice>
              <mc:Fallback>
                <p:oleObj name="Worksheet" r:id="rId3" imgW="9591840" imgH="3552861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2F1D80DB-888F-436A-BF03-A48BA45A3C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650" y="985838"/>
                        <a:ext cx="8393113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A0558FE-4399-4C22-A8FE-28876BC5F036}"/>
              </a:ext>
            </a:extLst>
          </p:cNvPr>
          <p:cNvSpPr txBox="1"/>
          <p:nvPr/>
        </p:nvSpPr>
        <p:spPr>
          <a:xfrm>
            <a:off x="374650" y="4207206"/>
            <a:ext cx="8393113" cy="561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Achtung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Der Spieler zählt nur in der Klasse als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Stammspieler, in welcher er gemeldet wurde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(J 13 </a:t>
            </a:r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ODER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Jugendklasse) !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A9B4BBE-6441-7CAF-6175-152F871252E9}"/>
              </a:ext>
            </a:extLst>
          </p:cNvPr>
          <p:cNvSpPr txBox="1"/>
          <p:nvPr/>
        </p:nvSpPr>
        <p:spPr>
          <a:xfrm>
            <a:off x="1958193" y="795458"/>
            <a:ext cx="888521" cy="252593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Mindest-</a:t>
            </a:r>
          </a:p>
        </p:txBody>
      </p:sp>
    </p:spTree>
    <p:extLst>
      <p:ext uri="{BB962C8B-B14F-4D97-AF65-F5344CB8AC3E}">
        <p14:creationId xmlns:p14="http://schemas.microsoft.com/office/powerpoint/2010/main" val="423057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-35105"/>
            <a:ext cx="9144000" cy="973394"/>
          </a:xfrm>
        </p:spPr>
        <p:txBody>
          <a:bodyPr tIns="360000"/>
          <a:lstStyle/>
          <a:p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Mitgliederneugewinnung =&gt; Übergang in J 13-Liga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3A309CD-C819-4ED5-BA05-253C12011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902236"/>
              </p:ext>
            </p:extLst>
          </p:nvPr>
        </p:nvGraphicFramePr>
        <p:xfrm>
          <a:off x="88710" y="964889"/>
          <a:ext cx="8952932" cy="223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8398D10A-1815-4C65-8CC4-1D0F435D0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31" y="3015978"/>
            <a:ext cx="1888645" cy="8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211D9D-BAEE-41BD-8998-A26E00E7F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07" y="3872056"/>
            <a:ext cx="2491862" cy="87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CD215F-2824-409F-8599-DD6A38687511}"/>
              </a:ext>
            </a:extLst>
          </p:cNvPr>
          <p:cNvSpPr txBox="1"/>
          <p:nvPr/>
        </p:nvSpPr>
        <p:spPr>
          <a:xfrm>
            <a:off x="102359" y="973395"/>
            <a:ext cx="1963002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TIPP: September - Januar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5A904B-0799-4F80-BC02-739EDA7C4B56}"/>
              </a:ext>
            </a:extLst>
          </p:cNvPr>
          <p:cNvSpPr txBox="1"/>
          <p:nvPr/>
        </p:nvSpPr>
        <p:spPr>
          <a:xfrm>
            <a:off x="2194863" y="987205"/>
            <a:ext cx="1963003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TIPP: Januar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114EF6-2520-03AB-8A87-9B03666F95C8}"/>
              </a:ext>
            </a:extLst>
          </p:cNvPr>
          <p:cNvSpPr txBox="1"/>
          <p:nvPr/>
        </p:nvSpPr>
        <p:spPr>
          <a:xfrm>
            <a:off x="4545349" y="987205"/>
            <a:ext cx="2213365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Schnupperturniere im Frühjahr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63363E-70F7-0888-487E-991FE5EA10B8}"/>
              </a:ext>
            </a:extLst>
          </p:cNvPr>
          <p:cNvSpPr txBox="1"/>
          <p:nvPr/>
        </p:nvSpPr>
        <p:spPr>
          <a:xfrm>
            <a:off x="6890897" y="996732"/>
            <a:ext cx="2213365" cy="323142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Mannschaftsspielbetrieb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B7E4BD8-5D3D-1DCB-AD30-53F75048C637}"/>
              </a:ext>
            </a:extLst>
          </p:cNvPr>
          <p:cNvSpPr txBox="1"/>
          <p:nvPr/>
        </p:nvSpPr>
        <p:spPr>
          <a:xfrm>
            <a:off x="211204" y="3311336"/>
            <a:ext cx="6301739" cy="1027751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/>
              <a:t>Beispiel aus dem Jahr 2023 - TTSG Vallendar/Urbar: </a:t>
            </a:r>
          </a:p>
          <a:p>
            <a:r>
              <a:rPr lang="de-DE" sz="1200" dirty="0"/>
              <a:t>10.01.2023 und 12.01.2023 	</a:t>
            </a:r>
            <a:r>
              <a:rPr lang="de-DE" sz="1200" b="1" dirty="0"/>
              <a:t>Grundschultage</a:t>
            </a:r>
            <a:r>
              <a:rPr lang="de-DE" sz="1200" dirty="0"/>
              <a:t> in Vallendar und Urbar</a:t>
            </a:r>
          </a:p>
          <a:p>
            <a:r>
              <a:rPr lang="de-DE" sz="1200" dirty="0"/>
              <a:t>05.02.2023 				</a:t>
            </a:r>
            <a:r>
              <a:rPr lang="de-DE" sz="1200" b="1" dirty="0"/>
              <a:t>Mini-Meisterschaft</a:t>
            </a:r>
          </a:p>
          <a:p>
            <a:r>
              <a:rPr lang="de-DE" sz="1200" dirty="0"/>
              <a:t>25.03.2023 				</a:t>
            </a:r>
            <a:r>
              <a:rPr lang="de-DE" sz="1200" b="1" dirty="0"/>
              <a:t>Schnupper-Nachwuchscup / Schnupper-Mädchencup</a:t>
            </a:r>
          </a:p>
          <a:p>
            <a:r>
              <a:rPr lang="de-DE" sz="1200" dirty="0"/>
              <a:t>September 2023</a:t>
            </a:r>
            <a:r>
              <a:rPr lang="de-DE" sz="1200" b="1" dirty="0"/>
              <a:t>			J 13 Kreisliga / Kreisklasse</a:t>
            </a:r>
          </a:p>
          <a:p>
            <a:endParaRPr lang="de-DE" sz="1200" b="1" dirty="0"/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013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2DD3C-F012-47F9-B042-2C388B0FB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62CAC-A0D8-4621-8E99-96AB52DB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0EC25F-D70D-4F7E-9D42-F033D44D2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DCE5CE-89E3-4663-9FC9-07FA0230E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CA27F5-936F-479E-91C3-42D1D92FD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28EB45-FFE6-4D45-8E99-2A2197BB9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77B222-8A3B-4957-9518-FD770E7F8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FD37A-5BDC-4E3D-88F5-0D92AA06A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CCE325-5469-49A7-95F2-76AC25D05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3D1DE1-9F03-4FEA-8F35-0EC4B839B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7905D-9B6B-4F09-8005-3010C103F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/>
      <p:bldP spid="1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A753-7D9B-98DA-A829-0D63A5A8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Mini-Meisterschaft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70DFA-94F8-FED8-4946-DB99261CE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04EB46-FB86-0992-71E5-46FBB2223A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DC794-B20A-6E73-9F3E-F5E39EFB6F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6C4301-688D-B47B-62ED-B02B178835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C2C0506-F926-66CA-4140-D7665405516B}"/>
              </a:ext>
            </a:extLst>
          </p:cNvPr>
          <p:cNvSpPr txBox="1"/>
          <p:nvPr/>
        </p:nvSpPr>
        <p:spPr>
          <a:xfrm>
            <a:off x="3324497" y="26377"/>
            <a:ext cx="5617029" cy="1920240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Termine 2023/2024</a:t>
            </a:r>
          </a:p>
          <a:p>
            <a:endParaRPr lang="de-DE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Ortsentscheide</a:t>
            </a:r>
            <a:r>
              <a:rPr lang="de-DE" sz="1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September 2023 bis 15. Februar 2024</a:t>
            </a:r>
            <a:b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Kreisentscheide</a:t>
            </a:r>
            <a:r>
              <a:rPr lang="de-DE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de-DE" sz="1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.03.2024 in Windhagen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https://www.rttvr.de/sport/sportentwicklung/mini-meisterschaften/termine-2022-23/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Alle Unterlagen finden sich hier: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https://www.rttvr.de/sport/sportentwicklung/mini-meisterschaften/downloads/</a:t>
            </a:r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Derzeitige Ortsentscheide: </a:t>
            </a:r>
          </a:p>
        </p:txBody>
      </p:sp>
      <p:pic>
        <p:nvPicPr>
          <p:cNvPr id="1026" name="Picture 2" descr="mini-Meisterschaften - tischtennis.de">
            <a:extLst>
              <a:ext uri="{FF2B5EF4-FFF2-40B4-BE49-F238E27FC236}">
                <a16:creationId xmlns:a16="http://schemas.microsoft.com/office/drawing/2014/main" id="{731CDA8A-BA91-777A-31B5-B75EC9A2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" y="1516064"/>
            <a:ext cx="2262782" cy="15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C84241E-2BE6-C2FE-336F-7F6053D522EB}"/>
              </a:ext>
            </a:extLst>
          </p:cNvPr>
          <p:cNvSpPr txBox="1"/>
          <p:nvPr/>
        </p:nvSpPr>
        <p:spPr>
          <a:xfrm>
            <a:off x="3403811" y="4079631"/>
            <a:ext cx="5537715" cy="4114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pPr algn="ctr"/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23.03.2024 Kreisentscheid Mini-Meisterschaft in Windhagen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4BF365-F4E3-B968-E5AE-9BE15F7E12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5" t="2252" r="1847" b="2703"/>
          <a:stretch/>
        </p:blipFill>
        <p:spPr>
          <a:xfrm>
            <a:off x="3448249" y="2019300"/>
            <a:ext cx="5435401" cy="19202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CB8DC48-F286-6162-F514-070F4DFFDEC8}"/>
              </a:ext>
            </a:extLst>
          </p:cNvPr>
          <p:cNvSpPr/>
          <p:nvPr/>
        </p:nvSpPr>
        <p:spPr>
          <a:xfrm>
            <a:off x="376343" y="3285892"/>
            <a:ext cx="2262782" cy="13287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Jahre TT im Rheinland/Rheinhessen</a:t>
            </a:r>
          </a:p>
          <a:p>
            <a:pPr algn="ctr"/>
            <a:endParaRPr lang="de-DE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75 Ortsentscheiden wird 1 Tischtennistisch unter den Ausrichtern verlost</a:t>
            </a:r>
          </a:p>
        </p:txBody>
      </p:sp>
    </p:spTree>
    <p:extLst>
      <p:ext uri="{BB962C8B-B14F-4D97-AF65-F5344CB8AC3E}">
        <p14:creationId xmlns:p14="http://schemas.microsoft.com/office/powerpoint/2010/main" val="26474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EA753-7D9B-98DA-A829-0D63A5A8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Mini-Meisterschaft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B70DFA-94F8-FED8-4946-DB99261CE1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04EB46-FB86-0992-71E5-46FBB2223A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07.11.2023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DC794-B20A-6E73-9F3E-F5E39EFB6F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Jugendstammtisch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6C4301-688D-B47B-62ED-B02B178835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6483FFC-11A9-48D1-A487-638280B7A32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026" name="Picture 2" descr="mini-Meisterschaften - tischtennis.de">
            <a:extLst>
              <a:ext uri="{FF2B5EF4-FFF2-40B4-BE49-F238E27FC236}">
                <a16:creationId xmlns:a16="http://schemas.microsoft.com/office/drawing/2014/main" id="{731CDA8A-BA91-777A-31B5-B75EC9A2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" y="1516064"/>
            <a:ext cx="2262782" cy="15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8">
            <a:extLst>
              <a:ext uri="{FF2B5EF4-FFF2-40B4-BE49-F238E27FC236}">
                <a16:creationId xmlns:a16="http://schemas.microsoft.com/office/drawing/2014/main" id="{7F1EAAEF-7F10-CFB4-5C65-CA653D4A8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000453"/>
              </p:ext>
            </p:extLst>
          </p:nvPr>
        </p:nvGraphicFramePr>
        <p:xfrm>
          <a:off x="3068638" y="785303"/>
          <a:ext cx="6075362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37">
                  <a:extLst>
                    <a:ext uri="{9D8B030D-6E8A-4147-A177-3AD203B41FA5}">
                      <a16:colId xmlns:a16="http://schemas.microsoft.com/office/drawing/2014/main" val="1154692775"/>
                    </a:ext>
                  </a:extLst>
                </a:gridCol>
                <a:gridCol w="363893">
                  <a:extLst>
                    <a:ext uri="{9D8B030D-6E8A-4147-A177-3AD203B41FA5}">
                      <a16:colId xmlns:a16="http://schemas.microsoft.com/office/drawing/2014/main" val="3556922440"/>
                    </a:ext>
                  </a:extLst>
                </a:gridCol>
                <a:gridCol w="4170632">
                  <a:extLst>
                    <a:ext uri="{9D8B030D-6E8A-4147-A177-3AD203B41FA5}">
                      <a16:colId xmlns:a16="http://schemas.microsoft.com/office/drawing/2014/main" val="2764737"/>
                    </a:ext>
                  </a:extLst>
                </a:gridCol>
              </a:tblGrid>
              <a:tr h="23671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Schritte zur Durchführung einer Mini-Meisterschaft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67480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 beantragen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www.rttvr.de</a:t>
                      </a:r>
                      <a:r>
                        <a:rPr lang="de-DE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Login 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click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-TT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Vereinsportal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einloggen,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 </a:t>
                      </a:r>
                      <a:r>
                        <a:rPr lang="de-DE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anklicken,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de-DE" sz="9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danach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Turniere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Mini-Meisterschaften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anklicken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(Anleitung Seite 1-5)</a:t>
                      </a:r>
                      <a:endParaRPr lang="de-DE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654452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de-DE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Regiebox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bestellen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hier bestellen</a:t>
                      </a:r>
                      <a:endParaRPr lang="de-D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5165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Handzettel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Flyer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Plakate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überall verteilen (Schule, Geschäfte, online), </a:t>
                      </a:r>
                    </a:p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Presseinfo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aus 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1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+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2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25451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Unterlagen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vorbereiten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Anmeldeflyer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Einwilligg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 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/>
                        </a:rPr>
                        <a:t>Personenbildnis</a:t>
                      </a:r>
                      <a:r>
                        <a:rPr lang="de-DE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,Turnierbögen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/>
                        </a:rPr>
                        <a:t>6er Pool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/>
                        </a:rPr>
                        <a:t>8er Pool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/>
                        </a:rPr>
                        <a:t>32+64er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/>
                        </a:rPr>
                        <a:t>Vorbereitung Datenschutzblatt für Qualifizierte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/>
                        </a:rPr>
                        <a:t>;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Vereinsschiedsrichter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ansprechen,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Zettel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Termin und Adresse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Kreis-Mini-Entscheid, Trainingszeitenflyer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288334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Turniertag - Infos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Anmeldeflyer, Einwilligung Personenbildnis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757561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Turniertag–Wettkampf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Teilnehmer auf Pools verteilen, danach K.-o.-System 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 den Siegern der Pools</a:t>
                      </a:r>
                    </a:p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Siegerehrung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(Urkunde + Präsent),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Fotos, Datenschutzblatt für Qualifizierte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Zettel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mit Termin und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Adresse Kreis-Mini-Entscheid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Trainingszeitenflyer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verteilen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738106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Ergebnisse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erfassen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Mini-Meisterschaft im </a:t>
                      </a:r>
                      <a:r>
                        <a:rPr lang="de-DE" sz="900" b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click-tt</a:t>
                      </a:r>
                      <a:r>
                        <a:rPr lang="de-DE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Vereinsportal aufrufen, 6 Veranstaltungsberichte mit Teilnehmerzahl (ggf. auch 0) erfassen </a:t>
                      </a:r>
                      <a:r>
                        <a:rPr lang="de-DE" sz="9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/>
                        </a:rPr>
                        <a:t>(Anleitung Seite 6-9):</a:t>
                      </a:r>
                      <a:endParaRPr lang="de-DE" sz="9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de-DE" sz="900" b="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Nachname, Vorname, </a:t>
                      </a:r>
                      <a:r>
                        <a:rPr lang="de-DE" sz="900" b="0" i="1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Geb.datum</a:t>
                      </a:r>
                      <a:r>
                        <a:rPr lang="de-DE" sz="900" b="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SUCHEN, NEUE PERSON ANLEGEN, Rang (Platz), </a:t>
                      </a:r>
                    </a:p>
                    <a:p>
                      <a:pPr algn="l"/>
                      <a:r>
                        <a:rPr lang="de-DE" sz="900" b="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Adressdaten erfassen sowie SPIELER HINZUFÜGEN anklicken, SPEICHERN </a:t>
                      </a:r>
                      <a:r>
                        <a:rPr lang="de-DE" sz="900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(</a:t>
                      </a:r>
                      <a:r>
                        <a:rPr lang="de-DE" sz="900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Anleitung</a:t>
                      </a:r>
                      <a:r>
                        <a:rPr lang="de-DE" sz="900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de-DE" sz="900" b="1" dirty="0">
                          <a:solidFill>
                            <a:srgbClr val="9B348E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 ersten 4 Spieler haben sich für den Kreisentscheid qualifiziert</a:t>
                      </a:r>
                      <a:endParaRPr lang="de-DE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84789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Pressenachschau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0"/>
                        </a:rPr>
                        <a:t>Pressenachbericht</a:t>
                      </a:r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849429"/>
                  </a:ext>
                </a:extLst>
              </a:tr>
              <a:tr h="23671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 </a:t>
                      </a:r>
                      <a:r>
                        <a:rPr lang="de-DE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 an Teilnehmer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 Schnuppertraining einladen, Informationen über Jugendarbeit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70050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C239EF6-F8EE-7228-01A6-FC947A528DA9}"/>
              </a:ext>
            </a:extLst>
          </p:cNvPr>
          <p:cNvSpPr txBox="1"/>
          <p:nvPr/>
        </p:nvSpPr>
        <p:spPr>
          <a:xfrm>
            <a:off x="3008828" y="171601"/>
            <a:ext cx="6135172" cy="464434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/>
              <a:t>3-4 Wochen </a:t>
            </a:r>
            <a:r>
              <a:rPr lang="de-DE" sz="1200" dirty="0"/>
              <a:t>vor einer Mini-Meisterschaft kann evtl. ein </a:t>
            </a:r>
            <a:r>
              <a:rPr lang="de-DE" sz="1200" b="1" dirty="0"/>
              <a:t>Grundschulvormittag</a:t>
            </a:r>
            <a:r>
              <a:rPr lang="de-DE" sz="1200" dirty="0"/>
              <a:t> inkl. dortiger Verteilung von Flyern die Teilnehmerzahl erhöhen</a:t>
            </a:r>
          </a:p>
        </p:txBody>
      </p:sp>
    </p:spTree>
    <p:extLst>
      <p:ext uri="{BB962C8B-B14F-4D97-AF65-F5344CB8AC3E}">
        <p14:creationId xmlns:p14="http://schemas.microsoft.com/office/powerpoint/2010/main" val="3305512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-349404"/>
            <a:ext cx="9144000" cy="707366"/>
          </a:xfrm>
        </p:spPr>
        <p:txBody>
          <a:bodyPr tIns="360000"/>
          <a:lstStyle/>
          <a:p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Termine 2023/2024</a:t>
            </a: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7C0FC38F-9796-45A7-9C29-F0E30EE7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08934"/>
              </p:ext>
            </p:extLst>
          </p:nvPr>
        </p:nvGraphicFramePr>
        <p:xfrm>
          <a:off x="353685" y="312439"/>
          <a:ext cx="816005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72">
                  <a:extLst>
                    <a:ext uri="{9D8B030D-6E8A-4147-A177-3AD203B41FA5}">
                      <a16:colId xmlns:a16="http://schemas.microsoft.com/office/drawing/2014/main" val="2926784385"/>
                    </a:ext>
                  </a:extLst>
                </a:gridCol>
                <a:gridCol w="6249378">
                  <a:extLst>
                    <a:ext uri="{9D8B030D-6E8A-4147-A177-3AD203B41FA5}">
                      <a16:colId xmlns:a16="http://schemas.microsoft.com/office/drawing/2014/main" val="1897435928"/>
                    </a:ext>
                  </a:extLst>
                </a:gridCol>
              </a:tblGrid>
              <a:tr h="266557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200151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16./17.12.2023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Verbandseinzelmeisterschaft in Nassau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50841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26.12. – 29.12.2024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Weihnachtsturnier TTC Mülheim-Urmitz/Bahnhof </a:t>
                      </a:r>
                      <a:endParaRPr lang="de-DE" sz="11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91106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02./03.03. + 12./13.10.24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u="none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STARTTER-/D-Trainer-Ausbildung in Koblenz (ab 14 Jahre)</a:t>
                      </a:r>
                      <a:endParaRPr lang="de-DE" sz="1100" u="non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34487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17.03.24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1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Schnuppernachwuchscup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756295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23.03.24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100" b="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Kreisentscheid Mini-Meisterschaften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343316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24.03.24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100" u="non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Pokalfinale in Windhagen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347093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04.05.24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Relegation in Windhagen (3. Kreisklasse – Verbandsliga)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047761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11./12.05.24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Verbandsmannschaftsmeisterschaft Jugend in Nassau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10019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28.05. - 10.06.24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Vereinsmeldung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19616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01./02.06.24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Kreisrangliste in Mülheim-Kärlich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27303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09.06.24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Schnupperturnier Mädchencup im Rahmen eines Mädchencups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56707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17.06. - 23.06.24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Mannschaftsmeldung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83154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21./22.09.24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Kreismeisterschaft in </a:t>
                      </a:r>
                      <a:r>
                        <a:rPr lang="de-DE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St. Katharinen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3156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02./03.11.24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Bezirksmeisterschaft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53126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14./15.12.24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Verbandseinzelmeisterschaft in Sohren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77370"/>
                  </a:ext>
                </a:extLst>
              </a:tr>
              <a:tr h="226574"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16.12. - 22.12.24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Mannschaftsmeldung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08826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27B933F5-1503-82F4-EC80-63CC01CEAC6E}"/>
              </a:ext>
            </a:extLst>
          </p:cNvPr>
          <p:cNvSpPr/>
          <p:nvPr/>
        </p:nvSpPr>
        <p:spPr>
          <a:xfrm>
            <a:off x="138023" y="4921250"/>
            <a:ext cx="215662" cy="160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A0D89E-700D-B85D-443A-754E1EF835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6"/>
          <a:stretch/>
        </p:blipFill>
        <p:spPr>
          <a:xfrm>
            <a:off x="6423102" y="638875"/>
            <a:ext cx="2590212" cy="2653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EC4D938-A072-C5B3-4F83-1E6532C5BD09}"/>
              </a:ext>
            </a:extLst>
          </p:cNvPr>
          <p:cNvSpPr txBox="1"/>
          <p:nvPr/>
        </p:nvSpPr>
        <p:spPr>
          <a:xfrm>
            <a:off x="6423102" y="3389973"/>
            <a:ext cx="2590212" cy="549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1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https://www.rttvr.de/news/ferien-lehrgaenge-fuer-kinder-und-jugendliche-2024/</a:t>
            </a:r>
          </a:p>
        </p:txBody>
      </p:sp>
    </p:spTree>
    <p:extLst>
      <p:ext uri="{BB962C8B-B14F-4D97-AF65-F5344CB8AC3E}">
        <p14:creationId xmlns:p14="http://schemas.microsoft.com/office/powerpoint/2010/main" val="19645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73394"/>
          </a:xfrm>
        </p:spPr>
        <p:txBody>
          <a:bodyPr tIns="360000"/>
          <a:lstStyle/>
          <a:p>
            <a:r>
              <a:rPr lang="de-DE" altLang="de-DE" sz="2000" dirty="0"/>
              <a:t>6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Fördermöglichkeiten / Tipps für die Vereine</a:t>
            </a:r>
            <a:endParaRPr lang="de-DE" alt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1" name="Datumsplatzhalt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</a:rPr>
              <a:t>07.11.2023</a:t>
            </a:r>
            <a:endParaRPr lang="de-DE" altLang="de-DE" dirty="0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sp>
        <p:nvSpPr>
          <p:cNvPr id="53252" name="Fußzeilenplatzhalt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t>Jugendstammtisch </a:t>
            </a:r>
          </a:p>
        </p:txBody>
      </p:sp>
      <p:sp>
        <p:nvSpPr>
          <p:cNvPr id="53253" name="Foliennummernplatzhalt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arkasse Rg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parkasse Rg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parkasse Rg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parkasse Rg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parkasse Rg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arkasse Rg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0EB53-C8D2-4247-8B5B-41D3F6D1CBC5}" type="slidenum">
              <a:rPr lang="de-DE" altLang="de-DE">
                <a:solidFill>
                  <a:srgbClr val="FF0000"/>
                </a:solidFill>
                <a:latin typeface="Calibri" panose="020F0502020204030204" pitchFamily="34" charset="0"/>
                <a:ea typeface="Sparkasse Rg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altLang="de-DE">
              <a:solidFill>
                <a:srgbClr val="FF0000"/>
              </a:solidFill>
              <a:latin typeface="Calibri" panose="020F0502020204030204" pitchFamily="34" charset="0"/>
              <a:ea typeface="Sparkasse Rg" pitchFamily="34" charset="0"/>
            </a:endParaRP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1B927DE2-8DA9-43D1-AD26-180EEB6EC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03422"/>
              </p:ext>
            </p:extLst>
          </p:nvPr>
        </p:nvGraphicFramePr>
        <p:xfrm>
          <a:off x="349770" y="707994"/>
          <a:ext cx="8422235" cy="404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270">
                  <a:extLst>
                    <a:ext uri="{9D8B030D-6E8A-4147-A177-3AD203B41FA5}">
                      <a16:colId xmlns:a16="http://schemas.microsoft.com/office/drawing/2014/main" val="3943186783"/>
                    </a:ext>
                  </a:extLst>
                </a:gridCol>
                <a:gridCol w="1351650">
                  <a:extLst>
                    <a:ext uri="{9D8B030D-6E8A-4147-A177-3AD203B41FA5}">
                      <a16:colId xmlns:a16="http://schemas.microsoft.com/office/drawing/2014/main" val="668070151"/>
                    </a:ext>
                  </a:extLst>
                </a:gridCol>
                <a:gridCol w="1412022">
                  <a:extLst>
                    <a:ext uri="{9D8B030D-6E8A-4147-A177-3AD203B41FA5}">
                      <a16:colId xmlns:a16="http://schemas.microsoft.com/office/drawing/2014/main" val="1620395049"/>
                    </a:ext>
                  </a:extLst>
                </a:gridCol>
                <a:gridCol w="1671851">
                  <a:extLst>
                    <a:ext uri="{9D8B030D-6E8A-4147-A177-3AD203B41FA5}">
                      <a16:colId xmlns:a16="http://schemas.microsoft.com/office/drawing/2014/main" val="883556015"/>
                    </a:ext>
                  </a:extLst>
                </a:gridCol>
                <a:gridCol w="2576442">
                  <a:extLst>
                    <a:ext uri="{9D8B030D-6E8A-4147-A177-3AD203B41FA5}">
                      <a16:colId xmlns:a16="http://schemas.microsoft.com/office/drawing/2014/main" val="2530402517"/>
                    </a:ext>
                  </a:extLst>
                </a:gridCol>
              </a:tblGrid>
              <a:tr h="15039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Anmeldung/Informationen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069192"/>
                  </a:ext>
                </a:extLst>
              </a:tr>
              <a:tr h="646981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Anschaffung von Sportgeräten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laufend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 können einen Antrag beim Sportbund Rheinland 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fontAlgn="auto">
                        <a:buFontTx/>
                        <a:buNone/>
                      </a:pPr>
                      <a:r>
                        <a:rPr lang="de-DE" sz="900" dirty="0">
                          <a:hlinkClick r:id="rId3"/>
                        </a:rPr>
                        <a:t>Anschaffung von Sportgeräten für Vereine | Landessportbund Rheinland-Pfalz (lsb-rlp.de)</a:t>
                      </a:r>
                      <a:endParaRPr lang="de-DE" sz="9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17087"/>
                  </a:ext>
                </a:extLst>
              </a:tr>
              <a:tr h="285862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ReStart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DOSB – Sporttage sind Feiertage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 18.12.2023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 können einen Antrag beim DOSB 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https://www.rttvr.de/news/neuigkeiten-zum-restart-programm/</a:t>
                      </a:r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Frei.Zeit.Tischtennis</a:t>
                      </a:r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! geht in die Saison 2023/2024 - Tischtennisverband Rheinland/Rheinhessen (rttvr.de)</a:t>
                      </a:r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659305"/>
                  </a:ext>
                </a:extLst>
              </a:tr>
              <a:tr h="215316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Tischtennis: </a:t>
                      </a:r>
                    </a:p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Spiel mit!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laufend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 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Vereine können einen Antrag beim DTTB stellen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https://www.rttvr.de/news/jetzt-teilnehmen-an-der-kampagne-tischtennis-spiel-mit/</a:t>
                      </a:r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867640"/>
                  </a:ext>
                </a:extLst>
              </a:tr>
              <a:tr h="475551">
                <a:tc>
                  <a:txBody>
                    <a:bodyPr/>
                    <a:lstStyle/>
                    <a:p>
                      <a:r>
                        <a:rPr lang="de-DE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Talentiade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2024</a:t>
                      </a:r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Infos aus 2023: </a:t>
                      </a:r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https://www.rttvr.de/news/talentiade-2023/</a:t>
                      </a:r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Infos zu 2024 erfolgen im November/Dezember auf der Homepage des RTTVR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99074"/>
                  </a:ext>
                </a:extLst>
              </a:tr>
              <a:tr h="683512"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Familienturnier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(Beispiel TTC Elz,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hier klicken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 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(vor der Mannschaftsmeldung)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Kinder / Jugendliche</a:t>
                      </a:r>
                    </a:p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 einem Elternteil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Sinn der Aktion: Eltern für das Hobby des Kindes + Mitarbeit im Verein begeistern – ggf. neues Vereinsmitglied gewinnen</a:t>
                      </a:r>
                    </a:p>
                    <a:p>
                      <a:pPr fontAlgn="auto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ggf. gemeinsamer Trainingsbetrieb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347535"/>
                  </a:ext>
                </a:extLst>
              </a:tr>
              <a:tr h="4462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Ortsturnier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(Beispiel </a:t>
                      </a:r>
                      <a:r>
                        <a:rPr lang="de-DE" sz="12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Niederz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.)</a:t>
                      </a:r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 </a:t>
                      </a:r>
                      <a:r>
                        <a:rPr lang="de-DE" sz="1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(vor der Mannschaftsmeldung)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eigener </a:t>
                      </a:r>
                      <a:r>
                        <a:rPr lang="de-DE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Verein</a:t>
                      </a:r>
                      <a:endParaRPr lang="de-DE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de-DE" sz="10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Sinn der Aktion: neue Mitglieder gewinnen</a:t>
                      </a:r>
                    </a:p>
                    <a:p>
                      <a:pPr fontAlgn="auto"/>
                      <a:endParaRPr lang="de-DE" sz="10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659789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04CDB0D-5C84-018E-1CCC-200C4B71FCDE}"/>
              </a:ext>
            </a:extLst>
          </p:cNvPr>
          <p:cNvSpPr txBox="1"/>
          <p:nvPr/>
        </p:nvSpPr>
        <p:spPr>
          <a:xfrm>
            <a:off x="5874589" y="229301"/>
            <a:ext cx="2919642" cy="514793"/>
          </a:xfrm>
          <a:prstGeom prst="rect">
            <a:avLst/>
          </a:prstGeom>
          <a:noFill/>
        </p:spPr>
        <p:txBody>
          <a:bodyPr wrap="square" lIns="108000" tIns="46800" rIns="108000" bIns="46800" rtlCol="0">
            <a:noAutofit/>
          </a:bodyPr>
          <a:lstStyle/>
          <a:p>
            <a:r>
              <a:rPr lang="de-DE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Ansprechpartner für Fördermöglichkeiten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Jens Koch, Tel. </a:t>
            </a:r>
            <a:r>
              <a:rPr lang="de-DE" sz="1200" b="0" i="0" dirty="0">
                <a:solidFill>
                  <a:srgbClr val="2121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0261 / 135-126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86832"/>
      </p:ext>
    </p:extLst>
  </p:cSld>
  <p:clrMapOvr>
    <a:masterClrMapping/>
  </p:clrMapOvr>
</p:sld>
</file>

<file path=ppt/theme/theme1.xml><?xml version="1.0" encoding="utf-8"?>
<a:theme xmlns:a="http://schemas.openxmlformats.org/drawingml/2006/main" name="Sparkasse Koblenz Standard">
  <a:themeElements>
    <a:clrScheme name="SPK">
      <a:dk1>
        <a:srgbClr val="000000"/>
      </a:dk1>
      <a:lt1>
        <a:srgbClr val="FFFFFF"/>
      </a:lt1>
      <a:dk2>
        <a:srgbClr val="FF0000"/>
      </a:dk2>
      <a:lt2>
        <a:srgbClr val="D9D9D9"/>
      </a:lt2>
      <a:accent1>
        <a:srgbClr val="FF0000"/>
      </a:accent1>
      <a:accent2>
        <a:srgbClr val="666666"/>
      </a:accent2>
      <a:accent3>
        <a:srgbClr val="D9D9D9"/>
      </a:accent3>
      <a:accent4>
        <a:srgbClr val="000000"/>
      </a:accent4>
      <a:accent5>
        <a:srgbClr val="FFC900"/>
      </a:accent5>
      <a:accent6>
        <a:srgbClr val="FF8F00"/>
      </a:accent6>
      <a:hlink>
        <a:srgbClr val="9B348E"/>
      </a:hlink>
      <a:folHlink>
        <a:srgbClr val="2C57D2"/>
      </a:folHlink>
    </a:clrScheme>
    <a:fontScheme name="SPK">
      <a:majorFont>
        <a:latin typeface="Sparkasse Head"/>
        <a:ea typeface=""/>
        <a:cs typeface=""/>
      </a:majorFont>
      <a:minorFont>
        <a:latin typeface="Sparkass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6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46800" rIns="108000" bIns="46800" rtlCol="0">
        <a:noAutofit/>
      </a:bodyPr>
      <a:lstStyle>
        <a:defPPr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parkasse_Koblenz_Standard.potx [Schreibgeschützt]" id="{3BC1FBC1-7767-4E8A-A619-61E637BFDC8A}" vid="{53E5C2D8-E5AB-4748-A405-CFDA337430C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PK">
    <a:dk1>
      <a:srgbClr val="000000"/>
    </a:dk1>
    <a:lt1>
      <a:srgbClr val="FFFFFF"/>
    </a:lt1>
    <a:dk2>
      <a:srgbClr val="FF0000"/>
    </a:dk2>
    <a:lt2>
      <a:srgbClr val="D9D9D9"/>
    </a:lt2>
    <a:accent1>
      <a:srgbClr val="FF0000"/>
    </a:accent1>
    <a:accent2>
      <a:srgbClr val="666666"/>
    </a:accent2>
    <a:accent3>
      <a:srgbClr val="D9D9D9"/>
    </a:accent3>
    <a:accent4>
      <a:srgbClr val="000000"/>
    </a:accent4>
    <a:accent5>
      <a:srgbClr val="FFC900"/>
    </a:accent5>
    <a:accent6>
      <a:srgbClr val="FF8F00"/>
    </a:accent6>
    <a:hlink>
      <a:srgbClr val="9B348E"/>
    </a:hlink>
    <a:folHlink>
      <a:srgbClr val="2C57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2330</Words>
  <Application>Microsoft Office PowerPoint</Application>
  <PresentationFormat>Bildschirmpräsentation (16:9)</PresentationFormat>
  <Paragraphs>495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Sparkasse Head</vt:lpstr>
      <vt:lpstr>Calibri</vt:lpstr>
      <vt:lpstr>Arial</vt:lpstr>
      <vt:lpstr>Sparkasse Rg</vt:lpstr>
      <vt:lpstr>Wingdings</vt:lpstr>
      <vt:lpstr>Sparkasse Koblenz Standard</vt:lpstr>
      <vt:lpstr>Worksheet</vt:lpstr>
      <vt:lpstr>Jugendstammtisch 7. November 2023 19:00 Uhr</vt:lpstr>
      <vt:lpstr>Agenda </vt:lpstr>
      <vt:lpstr>2. Infos für die Rückrunde 2023/24</vt:lpstr>
      <vt:lpstr>3. Spielsysteme Jugend-Mannschaftsspiele</vt:lpstr>
      <vt:lpstr>4. Mitgliederneugewinnung =&gt; Übergang in J 13-Liga</vt:lpstr>
      <vt:lpstr>4. Mini-Meisterschaft</vt:lpstr>
      <vt:lpstr>4. Mini-Meisterschaft</vt:lpstr>
      <vt:lpstr>5. Termine 2023/2024</vt:lpstr>
      <vt:lpstr>6. Fördermöglichkeiten / Tipps für die Vereine</vt:lpstr>
      <vt:lpstr>8. Neuerungen in den Ordnungen</vt:lpstr>
      <vt:lpstr>9. Trainer</vt:lpstr>
      <vt:lpstr>9. Trainer</vt:lpstr>
      <vt:lpstr>10. Sonstiges</vt:lpstr>
      <vt:lpstr>10. Sonstiges</vt:lpstr>
      <vt:lpstr>11. Fragen / Anregungen der Vereine</vt:lpstr>
      <vt:lpstr>Anhang</vt:lpstr>
      <vt:lpstr>4. Exkurs: Mitgliederneugewinnung       Beispiel Grundschulvormittag Urbar</vt:lpstr>
      <vt:lpstr>PowerPoint-Präsentation</vt:lpstr>
      <vt:lpstr>PowerPoint-Präsentation</vt:lpstr>
      <vt:lpstr>PowerPoint-Präsentation</vt:lpstr>
      <vt:lpstr>6. Fördermöglichkeiten / Tipps für die Vereine</vt:lpstr>
      <vt:lpstr>Vielen Dank.</vt:lpstr>
    </vt:vector>
  </TitlesOfParts>
  <Company>"SPARKASSE KOBLENZ"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Hinweise (1)</dc:title>
  <dc:creator>Brück, Anke</dc:creator>
  <cp:lastModifiedBy>Alexandra Bierbrauer</cp:lastModifiedBy>
  <cp:revision>392</cp:revision>
  <cp:lastPrinted>2023-10-23T09:24:43Z</cp:lastPrinted>
  <dcterms:created xsi:type="dcterms:W3CDTF">2021-08-18T06:56:25Z</dcterms:created>
  <dcterms:modified xsi:type="dcterms:W3CDTF">2023-11-10T19:41:02Z</dcterms:modified>
</cp:coreProperties>
</file>